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8.xml" ContentType="application/vnd.openxmlformats-officedocument.drawingml.chart+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charts/chart6.xml" ContentType="application/vnd.openxmlformats-officedocument.drawingml.chart+xml"/>
  <Override PartName="/ppt/charts/chart7.xml" ContentType="application/vnd.openxmlformats-officedocument.drawingml.chart+xml"/>
  <Override PartName="/ppt/notesSlides/notesSlide12.xml" ContentType="application/vnd.openxmlformats-officedocument.presentationml.notesSlide+xml"/>
  <Override PartName="/ppt/diagrams/layout1.xml" ContentType="application/vnd.openxmlformats-officedocument.drawingml.diagram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diagrams/data1.xml" ContentType="application/vnd.openxmlformats-officedocument.drawingml.diagramData+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9" r:id="rId2"/>
    <p:sldId id="258" r:id="rId3"/>
    <p:sldId id="260" r:id="rId4"/>
    <p:sldId id="261" r:id="rId5"/>
    <p:sldId id="262" r:id="rId6"/>
    <p:sldId id="269" r:id="rId7"/>
    <p:sldId id="266" r:id="rId8"/>
    <p:sldId id="263" r:id="rId9"/>
    <p:sldId id="265" r:id="rId10"/>
    <p:sldId id="270" r:id="rId11"/>
    <p:sldId id="271" r:id="rId12"/>
    <p:sldId id="272" r:id="rId13"/>
    <p:sldId id="273" r:id="rId14"/>
    <p:sldId id="274" r:id="rId15"/>
    <p:sldId id="275" r:id="rId16"/>
    <p:sldId id="276"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532" autoAdjust="0"/>
  </p:normalViewPr>
  <p:slideViewPr>
    <p:cSldViewPr>
      <p:cViewPr varScale="1">
        <p:scale>
          <a:sx n="102" d="100"/>
          <a:sy n="102" d="100"/>
        </p:scale>
        <p:origin x="-15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https://spc-flnr.gov.bc.ca/frep/FREP%20data/Visual%20Quality/WFP%20Charts.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https://spc-flnr.gov.bc.ca/frep/FREP%20data/Visual%20Quality/WFP%20Charts.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https://spc-flnr.gov.bc.ca/frep/FREP%20data/Visual%20Quality/WFP%20Charts.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https://spc-flnr.gov.bc.ca/frep/FREP%20data/Visual%20Quality/WFP%20Charts.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https://spc-flnr.gov.bc.ca/frep/FREP%20data/Visual%20Quality/WFP%20Charts.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https://spc-flnr.gov.bc.ca/frep/FREP%20data/Visual%20Quality/WFP%20Charts.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https://spc-flnr.gov.bc.ca/frep/FREP%20data/Visual%20Quality/WFP%20Charts.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https://spc-flnr.gov.bc.ca/frep/FREP%20data/Visual%20Quality/WFP%20Chart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CA"/>
  <c:chart>
    <c:title>
      <c:tx>
        <c:rich>
          <a:bodyPr/>
          <a:lstStyle/>
          <a:p>
            <a:pPr>
              <a:defRPr/>
            </a:pPr>
            <a:r>
              <a:rPr lang="en-CA" sz="1200"/>
              <a:t>Number of CODE samples Met, Borderline and Not Met for Western Forest Products</a:t>
            </a:r>
            <a:r>
              <a:rPr lang="en-CA" sz="1200" baseline="0"/>
              <a:t> Submissions (n = 20)</a:t>
            </a:r>
            <a:endParaRPr lang="en-CA" sz="1200"/>
          </a:p>
        </c:rich>
      </c:tx>
      <c:layout/>
    </c:title>
    <c:plotArea>
      <c:layout/>
      <c:barChart>
        <c:barDir val="col"/>
        <c:grouping val="clustered"/>
        <c:ser>
          <c:idx val="0"/>
          <c:order val="0"/>
          <c:spPr>
            <a:solidFill>
              <a:schemeClr val="accent1">
                <a:lumMod val="75000"/>
              </a:schemeClr>
            </a:solidFill>
            <a:ln>
              <a:solidFill>
                <a:sysClr val="windowText" lastClr="000000"/>
              </a:solidFill>
            </a:ln>
          </c:spPr>
          <c:dLbls>
            <c:spPr>
              <a:noFill/>
              <a:ln>
                <a:noFill/>
              </a:ln>
            </c:spPr>
            <c:showVal val="1"/>
          </c:dLbls>
          <c:cat>
            <c:strRef>
              <c:f>'WFP CODE'!$C$10:$C$12</c:f>
              <c:strCache>
                <c:ptCount val="3"/>
                <c:pt idx="0">
                  <c:v>Met</c:v>
                </c:pt>
                <c:pt idx="1">
                  <c:v>Borderline</c:v>
                </c:pt>
                <c:pt idx="2">
                  <c:v>Not Met</c:v>
                </c:pt>
              </c:strCache>
            </c:strRef>
          </c:cat>
          <c:val>
            <c:numRef>
              <c:f>'WFP CODE'!$E$10:$E$12</c:f>
              <c:numCache>
                <c:formatCode>0%</c:formatCode>
                <c:ptCount val="3"/>
                <c:pt idx="0">
                  <c:v>0.45</c:v>
                </c:pt>
                <c:pt idx="1">
                  <c:v>0.30000000000000004</c:v>
                </c:pt>
                <c:pt idx="2">
                  <c:v>0.25</c:v>
                </c:pt>
              </c:numCache>
            </c:numRef>
          </c:val>
        </c:ser>
        <c:axId val="69994368"/>
        <c:axId val="70004736"/>
      </c:barChart>
      <c:catAx>
        <c:axId val="69994368"/>
        <c:scaling>
          <c:orientation val="minMax"/>
        </c:scaling>
        <c:axPos val="b"/>
        <c:title>
          <c:tx>
            <c:rich>
              <a:bodyPr/>
              <a:lstStyle/>
              <a:p>
                <a:pPr>
                  <a:defRPr/>
                </a:pPr>
                <a:r>
                  <a:rPr lang="en-CA" sz="1200"/>
                  <a:t>EE Ratings</a:t>
                </a:r>
              </a:p>
            </c:rich>
          </c:tx>
          <c:layout/>
        </c:title>
        <c:tickLblPos val="nextTo"/>
        <c:crossAx val="70004736"/>
        <c:crosses val="autoZero"/>
        <c:auto val="1"/>
        <c:lblAlgn val="ctr"/>
        <c:lblOffset val="100"/>
      </c:catAx>
      <c:valAx>
        <c:axId val="70004736"/>
        <c:scaling>
          <c:orientation val="minMax"/>
        </c:scaling>
        <c:axPos val="l"/>
        <c:majorGridlines/>
        <c:title>
          <c:tx>
            <c:rich>
              <a:bodyPr rot="-5400000" vert="horz"/>
              <a:lstStyle/>
              <a:p>
                <a:pPr>
                  <a:defRPr/>
                </a:pPr>
                <a:r>
                  <a:rPr lang="en-CA" sz="1200"/>
                  <a:t>% success</a:t>
                </a:r>
              </a:p>
            </c:rich>
          </c:tx>
          <c:layout/>
        </c:title>
        <c:numFmt formatCode="0%" sourceLinked="1"/>
        <c:tickLblPos val="nextTo"/>
        <c:crossAx val="69994368"/>
        <c:crosses val="autoZero"/>
        <c:crossBetween val="between"/>
      </c:valAx>
    </c:plotArea>
    <c:plotVisOnly val="1"/>
  </c:chart>
  <c:spPr>
    <a:ln>
      <a:solidFill>
        <a:schemeClr val="tx1"/>
      </a:solidFill>
    </a:ln>
  </c:sp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CA"/>
  <c:chart>
    <c:title>
      <c:tx>
        <c:rich>
          <a:bodyPr/>
          <a:lstStyle/>
          <a:p>
            <a:pPr>
              <a:defRPr/>
            </a:pPr>
            <a:r>
              <a:rPr lang="en-US" sz="1200"/>
              <a:t>Number of Western Forest Products</a:t>
            </a:r>
            <a:r>
              <a:rPr lang="en-US" sz="1200" baseline="0"/>
              <a:t> FRPA samples Met, Borderline and Not Met (n=12)</a:t>
            </a:r>
            <a:endParaRPr lang="en-US" sz="1200"/>
          </a:p>
        </c:rich>
      </c:tx>
      <c:layout/>
    </c:title>
    <c:plotArea>
      <c:layout>
        <c:manualLayout>
          <c:layoutTarget val="inner"/>
          <c:xMode val="edge"/>
          <c:yMode val="edge"/>
          <c:x val="0.16153121875347184"/>
          <c:y val="0.33285329407843578"/>
          <c:w val="0.71782829685590499"/>
          <c:h val="0.43500722141984233"/>
        </c:manualLayout>
      </c:layout>
      <c:barChart>
        <c:barDir val="col"/>
        <c:grouping val="clustered"/>
        <c:ser>
          <c:idx val="0"/>
          <c:order val="0"/>
          <c:tx>
            <c:strRef>
              <c:f>'WPF FRPA'!$D$8</c:f>
              <c:strCache>
                <c:ptCount val="1"/>
                <c:pt idx="0">
                  <c:v>% success</c:v>
                </c:pt>
              </c:strCache>
            </c:strRef>
          </c:tx>
          <c:spPr>
            <a:solidFill>
              <a:srgbClr val="4F81BD">
                <a:lumMod val="75000"/>
              </a:srgbClr>
            </a:solidFill>
            <a:ln>
              <a:solidFill>
                <a:sysClr val="windowText" lastClr="000000"/>
              </a:solidFill>
            </a:ln>
          </c:spPr>
          <c:dLbls>
            <c:dLbl>
              <c:idx val="0"/>
              <c:layout>
                <c:manualLayout>
                  <c:x val="0"/>
                  <c:y val="2.1731659184295451E-2"/>
                </c:manualLayout>
              </c:layout>
              <c:showVal val="1"/>
            </c:dLbl>
            <c:dLbl>
              <c:idx val="2"/>
              <c:layout>
                <c:manualLayout>
                  <c:x val="0"/>
                  <c:y val="1.9607837082650292E-2"/>
                </c:manualLayout>
              </c:layout>
              <c:showVal val="1"/>
            </c:dLbl>
            <c:showVal val="1"/>
          </c:dLbls>
          <c:cat>
            <c:strRef>
              <c:f>'WPF FRPA'!$B$9:$B$11</c:f>
              <c:strCache>
                <c:ptCount val="3"/>
                <c:pt idx="0">
                  <c:v>Met</c:v>
                </c:pt>
                <c:pt idx="1">
                  <c:v>Borderline</c:v>
                </c:pt>
                <c:pt idx="2">
                  <c:v>Not Met</c:v>
                </c:pt>
              </c:strCache>
            </c:strRef>
          </c:cat>
          <c:val>
            <c:numRef>
              <c:f>'WPF FRPA'!$D$9:$D$11</c:f>
              <c:numCache>
                <c:formatCode>0%</c:formatCode>
                <c:ptCount val="3"/>
                <c:pt idx="0">
                  <c:v>0.75000000000000011</c:v>
                </c:pt>
                <c:pt idx="1">
                  <c:v>0</c:v>
                </c:pt>
                <c:pt idx="2">
                  <c:v>0.25</c:v>
                </c:pt>
              </c:numCache>
            </c:numRef>
          </c:val>
        </c:ser>
        <c:axId val="70021120"/>
        <c:axId val="70023040"/>
      </c:barChart>
      <c:catAx>
        <c:axId val="70021120"/>
        <c:scaling>
          <c:orientation val="minMax"/>
        </c:scaling>
        <c:axPos val="b"/>
        <c:title>
          <c:tx>
            <c:rich>
              <a:bodyPr/>
              <a:lstStyle/>
              <a:p>
                <a:pPr>
                  <a:defRPr sz="1200"/>
                </a:pPr>
                <a:r>
                  <a:rPr lang="en-US" sz="1200"/>
                  <a:t>EE Ratings</a:t>
                </a:r>
              </a:p>
            </c:rich>
          </c:tx>
          <c:layout/>
        </c:title>
        <c:tickLblPos val="nextTo"/>
        <c:crossAx val="70023040"/>
        <c:crosses val="autoZero"/>
        <c:auto val="1"/>
        <c:lblAlgn val="ctr"/>
        <c:lblOffset val="100"/>
      </c:catAx>
      <c:valAx>
        <c:axId val="70023040"/>
        <c:scaling>
          <c:orientation val="minMax"/>
        </c:scaling>
        <c:axPos val="l"/>
        <c:majorGridlines/>
        <c:title>
          <c:tx>
            <c:rich>
              <a:bodyPr rot="-5400000" vert="horz"/>
              <a:lstStyle/>
              <a:p>
                <a:pPr>
                  <a:defRPr sz="1200"/>
                </a:pPr>
                <a:r>
                  <a:rPr lang="en-US" sz="1200"/>
                  <a:t>% success</a:t>
                </a:r>
              </a:p>
            </c:rich>
          </c:tx>
          <c:layout/>
        </c:title>
        <c:numFmt formatCode="0%" sourceLinked="1"/>
        <c:tickLblPos val="nextTo"/>
        <c:crossAx val="70021120"/>
        <c:crosses val="autoZero"/>
        <c:crossBetween val="between"/>
      </c:valAx>
    </c:plotArea>
    <c:plotVisOnly val="1"/>
  </c:chart>
  <c:spPr>
    <a:ln>
      <a:solidFill>
        <a:prstClr val="black"/>
      </a:solidFill>
    </a:ln>
  </c:sp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en-CA"/>
  <c:chart>
    <c:title>
      <c:tx>
        <c:rich>
          <a:bodyPr/>
          <a:lstStyle/>
          <a:p>
            <a:pPr>
              <a:defRPr/>
            </a:pPr>
            <a:r>
              <a:rPr lang="en-CA" sz="1200"/>
              <a:t>EE</a:t>
            </a:r>
            <a:r>
              <a:rPr lang="en-CA" sz="1200" baseline="0"/>
              <a:t> results by VQO for Western Forest Products CODE samples (n=20)</a:t>
            </a:r>
            <a:endParaRPr lang="en-CA" sz="1200"/>
          </a:p>
        </c:rich>
      </c:tx>
      <c:layout/>
    </c:title>
    <c:plotArea>
      <c:layout>
        <c:manualLayout>
          <c:layoutTarget val="inner"/>
          <c:xMode val="edge"/>
          <c:yMode val="edge"/>
          <c:x val="0.17138541119952191"/>
          <c:y val="0.20686973715456602"/>
          <c:w val="0.66837137827597715"/>
          <c:h val="0.62705453734126104"/>
        </c:manualLayout>
      </c:layout>
      <c:barChart>
        <c:barDir val="col"/>
        <c:grouping val="clustered"/>
        <c:ser>
          <c:idx val="0"/>
          <c:order val="0"/>
          <c:tx>
            <c:strRef>
              <c:f>'WFP CODE'!$F$51</c:f>
              <c:strCache>
                <c:ptCount val="1"/>
                <c:pt idx="0">
                  <c:v>Met</c:v>
                </c:pt>
              </c:strCache>
            </c:strRef>
          </c:tx>
          <c:spPr>
            <a:solidFill>
              <a:schemeClr val="accent1">
                <a:lumMod val="75000"/>
              </a:schemeClr>
            </a:solidFill>
            <a:ln>
              <a:solidFill>
                <a:sysClr val="windowText" lastClr="000000"/>
              </a:solidFill>
            </a:ln>
          </c:spPr>
          <c:dLbls>
            <c:dLbl>
              <c:idx val="3"/>
              <c:layout>
                <c:manualLayout>
                  <c:x val="3.0408498672561289E-3"/>
                  <c:y val="2.5856358848183561E-2"/>
                </c:manualLayout>
              </c:layout>
              <c:showVal val="1"/>
            </c:dLbl>
            <c:showVal val="1"/>
          </c:dLbls>
          <c:cat>
            <c:strRef>
              <c:f>'WFP CODE'!$E$52:$E$56</c:f>
              <c:strCache>
                <c:ptCount val="5"/>
                <c:pt idx="0">
                  <c:v>P</c:v>
                </c:pt>
                <c:pt idx="1">
                  <c:v>R</c:v>
                </c:pt>
                <c:pt idx="2">
                  <c:v>PR</c:v>
                </c:pt>
                <c:pt idx="3">
                  <c:v>M</c:v>
                </c:pt>
                <c:pt idx="4">
                  <c:v>MM</c:v>
                </c:pt>
              </c:strCache>
            </c:strRef>
          </c:cat>
          <c:val>
            <c:numRef>
              <c:f>'WFP CODE'!$F$52:$F$56</c:f>
              <c:numCache>
                <c:formatCode>0%</c:formatCode>
                <c:ptCount val="5"/>
                <c:pt idx="1">
                  <c:v>0.5</c:v>
                </c:pt>
                <c:pt idx="2">
                  <c:v>0.44444444444444442</c:v>
                </c:pt>
                <c:pt idx="3">
                  <c:v>0.33333333333333331</c:v>
                </c:pt>
                <c:pt idx="4">
                  <c:v>1</c:v>
                </c:pt>
              </c:numCache>
            </c:numRef>
          </c:val>
        </c:ser>
        <c:ser>
          <c:idx val="1"/>
          <c:order val="1"/>
          <c:tx>
            <c:strRef>
              <c:f>'WFP CODE'!$G$51</c:f>
              <c:strCache>
                <c:ptCount val="1"/>
                <c:pt idx="0">
                  <c:v>Borderline</c:v>
                </c:pt>
              </c:strCache>
            </c:strRef>
          </c:tx>
          <c:spPr>
            <a:solidFill>
              <a:schemeClr val="accent2">
                <a:lumMod val="75000"/>
              </a:schemeClr>
            </a:solidFill>
            <a:ln>
              <a:solidFill>
                <a:sysClr val="windowText" lastClr="000000"/>
              </a:solidFill>
            </a:ln>
          </c:spPr>
          <c:dLbls>
            <c:dLbl>
              <c:idx val="1"/>
              <c:layout>
                <c:manualLayout>
                  <c:x val="2.4326798938049028E-2"/>
                  <c:y val="1.5626275274269841E-2"/>
                </c:manualLayout>
              </c:layout>
              <c:showVal val="1"/>
            </c:dLbl>
            <c:dLbl>
              <c:idx val="2"/>
              <c:layout>
                <c:manualLayout>
                  <c:x val="1.2163399469024515E-2"/>
                  <c:y val="5.2087584247567098E-3"/>
                </c:manualLayout>
              </c:layout>
              <c:showVal val="1"/>
            </c:dLbl>
            <c:dLbl>
              <c:idx val="4"/>
              <c:delete val="1"/>
            </c:dLbl>
            <c:showVal val="1"/>
          </c:dLbls>
          <c:cat>
            <c:strRef>
              <c:f>'WFP CODE'!$E$52:$E$56</c:f>
              <c:strCache>
                <c:ptCount val="5"/>
                <c:pt idx="0">
                  <c:v>P</c:v>
                </c:pt>
                <c:pt idx="1">
                  <c:v>R</c:v>
                </c:pt>
                <c:pt idx="2">
                  <c:v>PR</c:v>
                </c:pt>
                <c:pt idx="3">
                  <c:v>M</c:v>
                </c:pt>
                <c:pt idx="4">
                  <c:v>MM</c:v>
                </c:pt>
              </c:strCache>
            </c:strRef>
          </c:cat>
          <c:val>
            <c:numRef>
              <c:f>'WFP CODE'!$G$52:$G$56</c:f>
              <c:numCache>
                <c:formatCode>0%</c:formatCode>
                <c:ptCount val="5"/>
                <c:pt idx="0">
                  <c:v>0</c:v>
                </c:pt>
                <c:pt idx="1">
                  <c:v>0.5</c:v>
                </c:pt>
                <c:pt idx="2">
                  <c:v>0.1111111111111111</c:v>
                </c:pt>
                <c:pt idx="3">
                  <c:v>0.66666666666666663</c:v>
                </c:pt>
                <c:pt idx="4">
                  <c:v>0</c:v>
                </c:pt>
              </c:numCache>
            </c:numRef>
          </c:val>
        </c:ser>
        <c:ser>
          <c:idx val="2"/>
          <c:order val="2"/>
          <c:tx>
            <c:strRef>
              <c:f>'WFP CODE'!$H$51</c:f>
              <c:strCache>
                <c:ptCount val="1"/>
                <c:pt idx="0">
                  <c:v>Not Met</c:v>
                </c:pt>
              </c:strCache>
            </c:strRef>
          </c:tx>
          <c:spPr>
            <a:solidFill>
              <a:srgbClr val="FFFF99"/>
            </a:solidFill>
            <a:ln>
              <a:solidFill>
                <a:sysClr val="windowText" lastClr="000000"/>
              </a:solidFill>
            </a:ln>
          </c:spPr>
          <c:dLbls>
            <c:dLbl>
              <c:idx val="1"/>
              <c:delete val="1"/>
            </c:dLbl>
            <c:dLbl>
              <c:idx val="3"/>
              <c:delete val="1"/>
            </c:dLbl>
            <c:dLbl>
              <c:idx val="4"/>
              <c:delete val="1"/>
            </c:dLbl>
            <c:showVal val="1"/>
          </c:dLbls>
          <c:cat>
            <c:strRef>
              <c:f>'WFP CODE'!$E$52:$E$56</c:f>
              <c:strCache>
                <c:ptCount val="5"/>
                <c:pt idx="0">
                  <c:v>P</c:v>
                </c:pt>
                <c:pt idx="1">
                  <c:v>R</c:v>
                </c:pt>
                <c:pt idx="2">
                  <c:v>PR</c:v>
                </c:pt>
                <c:pt idx="3">
                  <c:v>M</c:v>
                </c:pt>
                <c:pt idx="4">
                  <c:v>MM</c:v>
                </c:pt>
              </c:strCache>
            </c:strRef>
          </c:cat>
          <c:val>
            <c:numRef>
              <c:f>'WFP CODE'!$H$52:$H$56</c:f>
              <c:numCache>
                <c:formatCode>0%</c:formatCode>
                <c:ptCount val="5"/>
                <c:pt idx="1">
                  <c:v>0</c:v>
                </c:pt>
                <c:pt idx="2">
                  <c:v>0.44444444444444442</c:v>
                </c:pt>
                <c:pt idx="3">
                  <c:v>0</c:v>
                </c:pt>
                <c:pt idx="4">
                  <c:v>0</c:v>
                </c:pt>
              </c:numCache>
            </c:numRef>
          </c:val>
        </c:ser>
        <c:gapWidth val="36"/>
        <c:axId val="134379776"/>
        <c:axId val="134398336"/>
      </c:barChart>
      <c:catAx>
        <c:axId val="134379776"/>
        <c:scaling>
          <c:orientation val="minMax"/>
        </c:scaling>
        <c:axPos val="b"/>
        <c:title>
          <c:tx>
            <c:rich>
              <a:bodyPr/>
              <a:lstStyle/>
              <a:p>
                <a:pPr>
                  <a:defRPr sz="1200"/>
                </a:pPr>
                <a:r>
                  <a:rPr lang="en-US" sz="1200"/>
                  <a:t>VQO</a:t>
                </a:r>
              </a:p>
            </c:rich>
          </c:tx>
          <c:layout/>
        </c:title>
        <c:tickLblPos val="nextTo"/>
        <c:crossAx val="134398336"/>
        <c:crosses val="autoZero"/>
        <c:auto val="1"/>
        <c:lblAlgn val="ctr"/>
        <c:lblOffset val="100"/>
      </c:catAx>
      <c:valAx>
        <c:axId val="134398336"/>
        <c:scaling>
          <c:orientation val="minMax"/>
          <c:max val="1"/>
        </c:scaling>
        <c:axPos val="l"/>
        <c:majorGridlines/>
        <c:title>
          <c:tx>
            <c:rich>
              <a:bodyPr rot="-5400000" vert="horz"/>
              <a:lstStyle/>
              <a:p>
                <a:pPr>
                  <a:defRPr sz="1200"/>
                </a:pPr>
                <a:r>
                  <a:rPr lang="en-US" sz="1200"/>
                  <a:t>% Success</a:t>
                </a:r>
              </a:p>
            </c:rich>
          </c:tx>
          <c:layout/>
        </c:title>
        <c:numFmt formatCode="0%" sourceLinked="0"/>
        <c:tickLblPos val="nextTo"/>
        <c:crossAx val="134379776"/>
        <c:crosses val="autoZero"/>
        <c:crossBetween val="between"/>
      </c:valAx>
    </c:plotArea>
    <c:legend>
      <c:legendPos val="r"/>
      <c:legendEntry>
        <c:idx val="2"/>
        <c:txPr>
          <a:bodyPr/>
          <a:lstStyle/>
          <a:p>
            <a:pPr>
              <a:defRPr sz="800"/>
            </a:pPr>
            <a:endParaRPr lang="en-US"/>
          </a:p>
        </c:txPr>
      </c:legendEntry>
      <c:layout>
        <c:manualLayout>
          <c:xMode val="edge"/>
          <c:yMode val="edge"/>
          <c:x val="0.825587386842075"/>
          <c:y val="0.20746197708884542"/>
          <c:w val="0.15616751395438822"/>
          <c:h val="0.2376514487525844"/>
        </c:manualLayout>
      </c:layout>
      <c:spPr>
        <a:ln>
          <a:solidFill>
            <a:sysClr val="windowText" lastClr="000000"/>
          </a:solidFill>
        </a:ln>
      </c:spPr>
      <c:txPr>
        <a:bodyPr/>
        <a:lstStyle/>
        <a:p>
          <a:pPr>
            <a:defRPr sz="900"/>
          </a:pPr>
          <a:endParaRPr lang="en-US"/>
        </a:p>
      </c:txPr>
    </c:legend>
    <c:plotVisOnly val="1"/>
  </c:chart>
  <c:spPr>
    <a:ln>
      <a:solidFill>
        <a:prstClr val="black"/>
      </a:solidFill>
    </a:ln>
  </c:sp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CA"/>
  <c:chart>
    <c:title>
      <c:tx>
        <c:rich>
          <a:bodyPr/>
          <a:lstStyle/>
          <a:p>
            <a:pPr>
              <a:defRPr/>
            </a:pPr>
            <a:r>
              <a:rPr lang="en-CA" sz="1200" b="1" i="0" baseline="0"/>
              <a:t>EE results by VQO for Western Forest Products FRPA samples (n=12)</a:t>
            </a:r>
          </a:p>
        </c:rich>
      </c:tx>
      <c:layout/>
    </c:title>
    <c:plotArea>
      <c:layout/>
      <c:barChart>
        <c:barDir val="col"/>
        <c:grouping val="clustered"/>
        <c:ser>
          <c:idx val="0"/>
          <c:order val="0"/>
          <c:tx>
            <c:strRef>
              <c:f>'WPF FRPA'!$E$33</c:f>
              <c:strCache>
                <c:ptCount val="1"/>
                <c:pt idx="0">
                  <c:v>Met</c:v>
                </c:pt>
              </c:strCache>
            </c:strRef>
          </c:tx>
          <c:spPr>
            <a:solidFill>
              <a:schemeClr val="accent1">
                <a:lumMod val="75000"/>
              </a:schemeClr>
            </a:solidFill>
            <a:ln>
              <a:solidFill>
                <a:sysClr val="windowText" lastClr="000000"/>
              </a:solidFill>
            </a:ln>
          </c:spPr>
          <c:dLbls>
            <c:dLbl>
              <c:idx val="2"/>
              <c:layout>
                <c:manualLayout>
                  <c:x val="0"/>
                  <c:y val="1.0638294901911283E-2"/>
                </c:manualLayout>
              </c:layout>
              <c:showVal val="1"/>
            </c:dLbl>
            <c:dLbl>
              <c:idx val="3"/>
              <c:layout>
                <c:manualLayout>
                  <c:x val="0"/>
                  <c:y val="1.0638294901911283E-2"/>
                </c:manualLayout>
              </c:layout>
              <c:showVal val="1"/>
            </c:dLbl>
            <c:showVal val="1"/>
          </c:dLbls>
          <c:cat>
            <c:strRef>
              <c:f>'WPF FRPA'!$D$34:$D$38</c:f>
              <c:strCache>
                <c:ptCount val="5"/>
                <c:pt idx="0">
                  <c:v>P</c:v>
                </c:pt>
                <c:pt idx="1">
                  <c:v>R</c:v>
                </c:pt>
                <c:pt idx="2">
                  <c:v>PR</c:v>
                </c:pt>
                <c:pt idx="3">
                  <c:v>M</c:v>
                </c:pt>
                <c:pt idx="4">
                  <c:v>MM</c:v>
                </c:pt>
              </c:strCache>
            </c:strRef>
          </c:cat>
          <c:val>
            <c:numRef>
              <c:f>'WPF FRPA'!$E$34:$E$38</c:f>
              <c:numCache>
                <c:formatCode>General</c:formatCode>
                <c:ptCount val="5"/>
                <c:pt idx="2" formatCode="0%">
                  <c:v>0.75000000000000011</c:v>
                </c:pt>
                <c:pt idx="3" formatCode="0%">
                  <c:v>0.75000000000000011</c:v>
                </c:pt>
              </c:numCache>
            </c:numRef>
          </c:val>
        </c:ser>
        <c:ser>
          <c:idx val="1"/>
          <c:order val="1"/>
          <c:tx>
            <c:strRef>
              <c:f>'WPF FRPA'!$F$33</c:f>
              <c:strCache>
                <c:ptCount val="1"/>
                <c:pt idx="0">
                  <c:v>Borderline</c:v>
                </c:pt>
              </c:strCache>
            </c:strRef>
          </c:tx>
          <c:spPr>
            <a:solidFill>
              <a:schemeClr val="accent2">
                <a:lumMod val="75000"/>
              </a:schemeClr>
            </a:solidFill>
            <a:ln>
              <a:solidFill>
                <a:sysClr val="windowText" lastClr="000000"/>
              </a:solidFill>
            </a:ln>
          </c:spPr>
          <c:dLbls>
            <c:dLbl>
              <c:idx val="2"/>
              <c:delete val="1"/>
            </c:dLbl>
            <c:dLbl>
              <c:idx val="3"/>
              <c:delete val="1"/>
            </c:dLbl>
            <c:showVal val="1"/>
          </c:dLbls>
          <c:cat>
            <c:strRef>
              <c:f>'WPF FRPA'!$D$34:$D$38</c:f>
              <c:strCache>
                <c:ptCount val="5"/>
                <c:pt idx="0">
                  <c:v>P</c:v>
                </c:pt>
                <c:pt idx="1">
                  <c:v>R</c:v>
                </c:pt>
                <c:pt idx="2">
                  <c:v>PR</c:v>
                </c:pt>
                <c:pt idx="3">
                  <c:v>M</c:v>
                </c:pt>
                <c:pt idx="4">
                  <c:v>MM</c:v>
                </c:pt>
              </c:strCache>
            </c:strRef>
          </c:cat>
          <c:val>
            <c:numRef>
              <c:f>'WPF FRPA'!$F$34:$F$38</c:f>
              <c:numCache>
                <c:formatCode>0%</c:formatCode>
                <c:ptCount val="5"/>
                <c:pt idx="0">
                  <c:v>0</c:v>
                </c:pt>
                <c:pt idx="1">
                  <c:v>0</c:v>
                </c:pt>
                <c:pt idx="2">
                  <c:v>0</c:v>
                </c:pt>
                <c:pt idx="3">
                  <c:v>0</c:v>
                </c:pt>
                <c:pt idx="4">
                  <c:v>0</c:v>
                </c:pt>
              </c:numCache>
            </c:numRef>
          </c:val>
        </c:ser>
        <c:ser>
          <c:idx val="2"/>
          <c:order val="2"/>
          <c:tx>
            <c:strRef>
              <c:f>'WPF FRPA'!$G$33</c:f>
              <c:strCache>
                <c:ptCount val="1"/>
                <c:pt idx="0">
                  <c:v>Not Met</c:v>
                </c:pt>
              </c:strCache>
            </c:strRef>
          </c:tx>
          <c:spPr>
            <a:solidFill>
              <a:srgbClr val="FFFF99"/>
            </a:solidFill>
            <a:ln>
              <a:solidFill>
                <a:sysClr val="windowText" lastClr="000000"/>
              </a:solidFill>
            </a:ln>
          </c:spPr>
          <c:dLbls>
            <c:dLbl>
              <c:idx val="2"/>
              <c:layout>
                <c:manualLayout>
                  <c:x val="0"/>
                  <c:y val="1.4184393202548388E-2"/>
                </c:manualLayout>
              </c:layout>
              <c:showVal val="1"/>
            </c:dLbl>
            <c:dLbl>
              <c:idx val="3"/>
              <c:layout>
                <c:manualLayout>
                  <c:x val="-8.1753036026423168E-17"/>
                  <c:y val="1.0638294901911283E-2"/>
                </c:manualLayout>
              </c:layout>
              <c:showVal val="1"/>
            </c:dLbl>
            <c:showVal val="1"/>
          </c:dLbls>
          <c:cat>
            <c:strRef>
              <c:f>'WPF FRPA'!$D$34:$D$38</c:f>
              <c:strCache>
                <c:ptCount val="5"/>
                <c:pt idx="0">
                  <c:v>P</c:v>
                </c:pt>
                <c:pt idx="1">
                  <c:v>R</c:v>
                </c:pt>
                <c:pt idx="2">
                  <c:v>PR</c:v>
                </c:pt>
                <c:pt idx="3">
                  <c:v>M</c:v>
                </c:pt>
                <c:pt idx="4">
                  <c:v>MM</c:v>
                </c:pt>
              </c:strCache>
            </c:strRef>
          </c:cat>
          <c:val>
            <c:numRef>
              <c:f>'WPF FRPA'!$G$34:$G$38</c:f>
              <c:numCache>
                <c:formatCode>General</c:formatCode>
                <c:ptCount val="5"/>
                <c:pt idx="2" formatCode="0%">
                  <c:v>0.25</c:v>
                </c:pt>
                <c:pt idx="3" formatCode="0%">
                  <c:v>0.25</c:v>
                </c:pt>
              </c:numCache>
            </c:numRef>
          </c:val>
        </c:ser>
        <c:gapWidth val="36"/>
        <c:axId val="135642496"/>
        <c:axId val="135648768"/>
      </c:barChart>
      <c:catAx>
        <c:axId val="135642496"/>
        <c:scaling>
          <c:orientation val="minMax"/>
        </c:scaling>
        <c:axPos val="b"/>
        <c:title>
          <c:tx>
            <c:rich>
              <a:bodyPr/>
              <a:lstStyle/>
              <a:p>
                <a:pPr>
                  <a:defRPr sz="1200"/>
                </a:pPr>
                <a:r>
                  <a:rPr lang="en-US" sz="1200"/>
                  <a:t>VQO</a:t>
                </a:r>
              </a:p>
            </c:rich>
          </c:tx>
          <c:layout/>
        </c:title>
        <c:tickLblPos val="nextTo"/>
        <c:crossAx val="135648768"/>
        <c:crosses val="autoZero"/>
        <c:auto val="1"/>
        <c:lblAlgn val="ctr"/>
        <c:lblOffset val="100"/>
      </c:catAx>
      <c:valAx>
        <c:axId val="135648768"/>
        <c:scaling>
          <c:orientation val="minMax"/>
        </c:scaling>
        <c:axPos val="l"/>
        <c:majorGridlines/>
        <c:title>
          <c:tx>
            <c:rich>
              <a:bodyPr rot="-5400000" vert="horz"/>
              <a:lstStyle/>
              <a:p>
                <a:pPr>
                  <a:defRPr sz="1200"/>
                </a:pPr>
                <a:r>
                  <a:rPr lang="en-US" sz="1200"/>
                  <a:t>% Success</a:t>
                </a:r>
              </a:p>
            </c:rich>
          </c:tx>
          <c:layout/>
        </c:title>
        <c:numFmt formatCode="0%" sourceLinked="0"/>
        <c:tickLblPos val="nextTo"/>
        <c:crossAx val="135642496"/>
        <c:crosses val="autoZero"/>
        <c:crossBetween val="between"/>
      </c:valAx>
    </c:plotArea>
    <c:legend>
      <c:legendPos val="r"/>
      <c:layout>
        <c:manualLayout>
          <c:xMode val="edge"/>
          <c:yMode val="edge"/>
          <c:x val="0.81153267453041611"/>
          <c:y val="0.23881251756340799"/>
          <c:w val="0.14893627719525424"/>
          <c:h val="0.24381482122901377"/>
        </c:manualLayout>
      </c:layout>
      <c:spPr>
        <a:ln>
          <a:solidFill>
            <a:schemeClr val="tx1"/>
          </a:solidFill>
        </a:ln>
      </c:spPr>
      <c:txPr>
        <a:bodyPr/>
        <a:lstStyle/>
        <a:p>
          <a:pPr>
            <a:defRPr sz="800"/>
          </a:pPr>
          <a:endParaRPr lang="en-US"/>
        </a:p>
      </c:txPr>
    </c:legend>
    <c:plotVisOnly val="1"/>
  </c:chart>
  <c:spPr>
    <a:ln>
      <a:solidFill>
        <a:prstClr val="black"/>
      </a:solidFill>
    </a:ln>
  </c:sp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en-CA"/>
  <c:pivotSource>
    <c:name>[WFP Charts.xlsx]WFP CODE!PivotTable4</c:name>
    <c:fmtId val="6"/>
  </c:pivotSource>
  <c:chart>
    <c:title>
      <c:tx>
        <c:rich>
          <a:bodyPr/>
          <a:lstStyle/>
          <a:p>
            <a:pPr>
              <a:defRPr/>
            </a:pPr>
            <a:r>
              <a:rPr lang="en-US" sz="1200"/>
              <a:t>Design ratings distribution for Western Forest Products CODE samples (n=20)</a:t>
            </a:r>
          </a:p>
        </c:rich>
      </c:tx>
      <c:layout/>
    </c:title>
    <c:pivotFmts>
      <c:pivotFmt>
        <c:idx val="0"/>
        <c:spPr>
          <a:solidFill>
            <a:schemeClr val="accent1">
              <a:lumMod val="75000"/>
            </a:schemeClr>
          </a:solidFill>
          <a:ln>
            <a:solidFill>
              <a:sysClr val="windowText" lastClr="000000"/>
            </a:solidFill>
          </a:ln>
        </c:spPr>
        <c:marker>
          <c:symbol val="none"/>
        </c:marker>
        <c:dLbl>
          <c:idx val="0"/>
          <c:numFmt formatCode="0%" sourceLinked="0"/>
          <c:spPr/>
          <c:txPr>
            <a:bodyPr/>
            <a:lstStyle/>
            <a:p>
              <a:pPr>
                <a:defRPr/>
              </a:pPr>
              <a:endParaRPr lang="en-US"/>
            </a:p>
          </c:txPr>
          <c:showVal val="1"/>
        </c:dLbl>
      </c:pivotFmt>
      <c:pivotFmt>
        <c:idx val="1"/>
        <c:spPr>
          <a:solidFill>
            <a:schemeClr val="accent1">
              <a:lumMod val="75000"/>
            </a:schemeClr>
          </a:solidFill>
          <a:ln>
            <a:solidFill>
              <a:sysClr val="windowText" lastClr="000000"/>
            </a:solidFill>
          </a:ln>
        </c:spPr>
        <c:marker>
          <c:symbol val="none"/>
        </c:marker>
        <c:dLbl>
          <c:idx val="0"/>
          <c:numFmt formatCode="0%" sourceLinked="0"/>
          <c:spPr/>
          <c:txPr>
            <a:bodyPr/>
            <a:lstStyle/>
            <a:p>
              <a:pPr>
                <a:defRPr/>
              </a:pPr>
              <a:endParaRPr lang="en-US"/>
            </a:p>
          </c:txPr>
          <c:showVal val="1"/>
        </c:dLbl>
      </c:pivotFmt>
    </c:pivotFmts>
    <c:plotArea>
      <c:layout/>
      <c:barChart>
        <c:barDir val="col"/>
        <c:grouping val="clustered"/>
        <c:ser>
          <c:idx val="0"/>
          <c:order val="0"/>
          <c:tx>
            <c:strRef>
              <c:f>'WFP CODE'!$E$62</c:f>
              <c:strCache>
                <c:ptCount val="1"/>
                <c:pt idx="0">
                  <c:v>Total</c:v>
                </c:pt>
              </c:strCache>
            </c:strRef>
          </c:tx>
          <c:spPr>
            <a:solidFill>
              <a:schemeClr val="accent1">
                <a:lumMod val="75000"/>
              </a:schemeClr>
            </a:solidFill>
            <a:ln>
              <a:solidFill>
                <a:sysClr val="windowText" lastClr="000000"/>
              </a:solidFill>
            </a:ln>
          </c:spPr>
          <c:dLbls>
            <c:numFmt formatCode="0%" sourceLinked="0"/>
            <c:txPr>
              <a:bodyPr/>
              <a:lstStyle/>
              <a:p>
                <a:pPr>
                  <a:defRPr/>
                </a:pPr>
                <a:endParaRPr lang="en-US"/>
              </a:p>
            </c:txPr>
            <c:showVal val="1"/>
          </c:dLbls>
          <c:cat>
            <c:strRef>
              <c:f>'WFP CODE'!$D$63:$D$66</c:f>
              <c:strCache>
                <c:ptCount val="3"/>
                <c:pt idx="0">
                  <c:v>No or Poor Design</c:v>
                </c:pt>
                <c:pt idx="1">
                  <c:v>Neutral Design</c:v>
                </c:pt>
                <c:pt idx="2">
                  <c:v>Good Design</c:v>
                </c:pt>
              </c:strCache>
            </c:strRef>
          </c:cat>
          <c:val>
            <c:numRef>
              <c:f>'WFP CODE'!$E$63:$E$66</c:f>
              <c:numCache>
                <c:formatCode>0.00%</c:formatCode>
                <c:ptCount val="3"/>
                <c:pt idx="0">
                  <c:v>0.5</c:v>
                </c:pt>
                <c:pt idx="1">
                  <c:v>0.2</c:v>
                </c:pt>
                <c:pt idx="2">
                  <c:v>0.30000000000000004</c:v>
                </c:pt>
              </c:numCache>
            </c:numRef>
          </c:val>
        </c:ser>
        <c:axId val="135799168"/>
        <c:axId val="135801088"/>
      </c:barChart>
      <c:catAx>
        <c:axId val="135799168"/>
        <c:scaling>
          <c:orientation val="minMax"/>
        </c:scaling>
        <c:axPos val="b"/>
        <c:title>
          <c:tx>
            <c:rich>
              <a:bodyPr/>
              <a:lstStyle/>
              <a:p>
                <a:pPr>
                  <a:defRPr sz="1200"/>
                </a:pPr>
                <a:r>
                  <a:rPr lang="en-US" sz="1200"/>
                  <a:t>Design Rating</a:t>
                </a:r>
              </a:p>
            </c:rich>
          </c:tx>
          <c:layout>
            <c:manualLayout>
              <c:xMode val="edge"/>
              <c:yMode val="edge"/>
              <c:x val="0.39254377523180795"/>
              <c:y val="0.86096220790282552"/>
            </c:manualLayout>
          </c:layout>
        </c:title>
        <c:tickLblPos val="nextTo"/>
        <c:crossAx val="135801088"/>
        <c:crosses val="autoZero"/>
        <c:auto val="1"/>
        <c:lblAlgn val="ctr"/>
        <c:lblOffset val="100"/>
      </c:catAx>
      <c:valAx>
        <c:axId val="135801088"/>
        <c:scaling>
          <c:orientation val="minMax"/>
        </c:scaling>
        <c:axPos val="l"/>
        <c:majorGridlines/>
        <c:title>
          <c:tx>
            <c:rich>
              <a:bodyPr rot="-5400000" vert="horz"/>
              <a:lstStyle/>
              <a:p>
                <a:pPr>
                  <a:defRPr sz="1200"/>
                </a:pPr>
                <a:r>
                  <a:rPr lang="en-US" sz="1200"/>
                  <a:t>% of samples</a:t>
                </a:r>
              </a:p>
            </c:rich>
          </c:tx>
          <c:layout/>
        </c:title>
        <c:numFmt formatCode="0%" sourceLinked="0"/>
        <c:tickLblPos val="nextTo"/>
        <c:crossAx val="135799168"/>
        <c:crosses val="autoZero"/>
        <c:crossBetween val="between"/>
      </c:valAx>
    </c:plotArea>
    <c:plotVisOnly val="1"/>
  </c:chart>
  <c:spPr>
    <a:ln>
      <a:solidFill>
        <a:prstClr val="black"/>
      </a:solidFill>
    </a:ln>
  </c:sp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CA"/>
  <c:pivotSource>
    <c:name>[WFP Charts.xlsx]WPF FRPA!PivotTable2</c:name>
    <c:fmtId val="4"/>
  </c:pivotSource>
  <c:chart>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sysClr val="windowText" lastClr="000000"/>
                </a:solidFill>
                <a:latin typeface="+mn-lt"/>
                <a:ea typeface="+mn-ea"/>
                <a:cs typeface="+mn-cs"/>
              </a:defRPr>
            </a:pPr>
            <a:r>
              <a:rPr lang="en-US" sz="1200" b="1" i="0" baseline="0"/>
              <a:t>Design ratings distribution for Western Forest Products FRPA samples (n=12)</a:t>
            </a:r>
            <a:endParaRPr lang="en-CA" sz="1200"/>
          </a:p>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sysClr val="windowText" lastClr="000000"/>
                </a:solidFill>
                <a:latin typeface="+mn-lt"/>
                <a:ea typeface="+mn-ea"/>
                <a:cs typeface="+mn-cs"/>
              </a:defRPr>
            </a:pPr>
            <a:endParaRPr lang="en-US"/>
          </a:p>
        </c:rich>
      </c:tx>
      <c:layout/>
    </c:title>
    <c:pivotFmts>
      <c:pivotFmt>
        <c:idx val="0"/>
        <c:spPr>
          <a:solidFill>
            <a:schemeClr val="accent1">
              <a:lumMod val="75000"/>
            </a:schemeClr>
          </a:solidFill>
          <a:ln>
            <a:solidFill>
              <a:sysClr val="windowText" lastClr="000000"/>
            </a:solidFill>
          </a:ln>
        </c:spPr>
        <c:marker>
          <c:symbol val="none"/>
        </c:marker>
        <c:dLbl>
          <c:idx val="0"/>
          <c:numFmt formatCode="0%" sourceLinked="0"/>
          <c:spPr/>
          <c:txPr>
            <a:bodyPr/>
            <a:lstStyle/>
            <a:p>
              <a:pPr>
                <a:defRPr/>
              </a:pPr>
              <a:endParaRPr lang="en-US"/>
            </a:p>
          </c:txPr>
          <c:showVal val="1"/>
        </c:dLbl>
      </c:pivotFmt>
      <c:pivotFmt>
        <c:idx val="1"/>
        <c:dLbl>
          <c:idx val="0"/>
          <c:layout>
            <c:manualLayout>
              <c:x val="0"/>
              <c:y val="1.238390092879257E-2"/>
            </c:manualLayout>
          </c:layout>
          <c:showVal val="1"/>
        </c:dLbl>
      </c:pivotFmt>
      <c:pivotFmt>
        <c:idx val="2"/>
        <c:dLbl>
          <c:idx val="0"/>
          <c:layout>
            <c:manualLayout>
              <c:x val="-9.3655774509903719E-17"/>
              <c:y val="1.2383900928792642E-2"/>
            </c:manualLayout>
          </c:layout>
          <c:showVal val="1"/>
        </c:dLbl>
      </c:pivotFmt>
      <c:pivotFmt>
        <c:idx val="3"/>
        <c:spPr>
          <a:solidFill>
            <a:schemeClr val="accent1">
              <a:lumMod val="75000"/>
            </a:schemeClr>
          </a:solidFill>
          <a:ln>
            <a:solidFill>
              <a:sysClr val="windowText" lastClr="000000"/>
            </a:solidFill>
          </a:ln>
        </c:spPr>
        <c:marker>
          <c:symbol val="none"/>
        </c:marker>
        <c:dLbl>
          <c:idx val="0"/>
          <c:numFmt formatCode="0%" sourceLinked="0"/>
          <c:spPr/>
          <c:txPr>
            <a:bodyPr/>
            <a:lstStyle/>
            <a:p>
              <a:pPr>
                <a:defRPr/>
              </a:pPr>
              <a:endParaRPr lang="en-US"/>
            </a:p>
          </c:txPr>
          <c:showVal val="1"/>
        </c:dLbl>
      </c:pivotFmt>
      <c:pivotFmt>
        <c:idx val="4"/>
        <c:dLbl>
          <c:idx val="0"/>
          <c:layout>
            <c:manualLayout>
              <c:x val="0"/>
              <c:y val="1.238390092879257E-2"/>
            </c:manualLayout>
          </c:layout>
          <c:showVal val="1"/>
        </c:dLbl>
      </c:pivotFmt>
      <c:pivotFmt>
        <c:idx val="5"/>
        <c:dLbl>
          <c:idx val="0"/>
          <c:layout>
            <c:manualLayout>
              <c:x val="-9.3655774509903719E-17"/>
              <c:y val="1.2383900928792642E-2"/>
            </c:manualLayout>
          </c:layout>
          <c:showVal val="1"/>
        </c:dLbl>
      </c:pivotFmt>
    </c:pivotFmts>
    <c:plotArea>
      <c:layout>
        <c:manualLayout>
          <c:layoutTarget val="inner"/>
          <c:xMode val="edge"/>
          <c:yMode val="edge"/>
          <c:x val="0.17113583124333703"/>
          <c:y val="0.29464420662587476"/>
          <c:w val="0.72388706219403531"/>
          <c:h val="0.43278325618836783"/>
        </c:manualLayout>
      </c:layout>
      <c:barChart>
        <c:barDir val="col"/>
        <c:grouping val="clustered"/>
        <c:ser>
          <c:idx val="0"/>
          <c:order val="0"/>
          <c:tx>
            <c:strRef>
              <c:f>'WPF FRPA'!$G$42</c:f>
              <c:strCache>
                <c:ptCount val="1"/>
                <c:pt idx="0">
                  <c:v>Total</c:v>
                </c:pt>
              </c:strCache>
            </c:strRef>
          </c:tx>
          <c:spPr>
            <a:solidFill>
              <a:schemeClr val="accent1">
                <a:lumMod val="75000"/>
              </a:schemeClr>
            </a:solidFill>
            <a:ln>
              <a:solidFill>
                <a:sysClr val="windowText" lastClr="000000"/>
              </a:solidFill>
            </a:ln>
          </c:spPr>
          <c:dLbls>
            <c:dLbl>
              <c:idx val="1"/>
              <c:layout>
                <c:manualLayout>
                  <c:x val="0"/>
                  <c:y val="1.238390092879257E-2"/>
                </c:manualLayout>
              </c:layout>
              <c:showVal val="1"/>
            </c:dLbl>
            <c:dLbl>
              <c:idx val="2"/>
              <c:layout>
                <c:manualLayout>
                  <c:x val="-9.3655774509903719E-17"/>
                  <c:y val="1.2383900928792642E-2"/>
                </c:manualLayout>
              </c:layout>
              <c:showVal val="1"/>
            </c:dLbl>
            <c:numFmt formatCode="0%" sourceLinked="0"/>
            <c:txPr>
              <a:bodyPr/>
              <a:lstStyle/>
              <a:p>
                <a:pPr>
                  <a:defRPr/>
                </a:pPr>
                <a:endParaRPr lang="en-US"/>
              </a:p>
            </c:txPr>
            <c:showVal val="1"/>
          </c:dLbls>
          <c:cat>
            <c:strRef>
              <c:f>'WPF FRPA'!$F$43:$F$46</c:f>
              <c:strCache>
                <c:ptCount val="3"/>
                <c:pt idx="0">
                  <c:v>No or Poor Design</c:v>
                </c:pt>
                <c:pt idx="1">
                  <c:v>Neutral Design</c:v>
                </c:pt>
                <c:pt idx="2">
                  <c:v>Good Design</c:v>
                </c:pt>
              </c:strCache>
            </c:strRef>
          </c:cat>
          <c:val>
            <c:numRef>
              <c:f>'WPF FRPA'!$G$43:$G$46</c:f>
              <c:numCache>
                <c:formatCode>0.00%</c:formatCode>
                <c:ptCount val="3"/>
                <c:pt idx="0">
                  <c:v>0.5</c:v>
                </c:pt>
                <c:pt idx="1">
                  <c:v>0.25</c:v>
                </c:pt>
                <c:pt idx="2">
                  <c:v>0.25</c:v>
                </c:pt>
              </c:numCache>
            </c:numRef>
          </c:val>
        </c:ser>
        <c:axId val="135860224"/>
        <c:axId val="135862144"/>
      </c:barChart>
      <c:catAx>
        <c:axId val="135860224"/>
        <c:scaling>
          <c:orientation val="minMax"/>
        </c:scaling>
        <c:axPos val="b"/>
        <c:title>
          <c:tx>
            <c:rich>
              <a:bodyPr/>
              <a:lstStyle/>
              <a:p>
                <a:pPr>
                  <a:defRPr sz="1200"/>
                </a:pPr>
                <a:r>
                  <a:rPr lang="en-US" sz="1200"/>
                  <a:t>Design Rating</a:t>
                </a:r>
              </a:p>
            </c:rich>
          </c:tx>
          <c:layout/>
        </c:title>
        <c:tickLblPos val="nextTo"/>
        <c:crossAx val="135862144"/>
        <c:crosses val="autoZero"/>
        <c:auto val="1"/>
        <c:lblAlgn val="ctr"/>
        <c:lblOffset val="100"/>
      </c:catAx>
      <c:valAx>
        <c:axId val="135862144"/>
        <c:scaling>
          <c:orientation val="minMax"/>
        </c:scaling>
        <c:axPos val="l"/>
        <c:majorGridlines/>
        <c:title>
          <c:tx>
            <c:rich>
              <a:bodyPr rot="-5400000" vert="horz"/>
              <a:lstStyle/>
              <a:p>
                <a:pPr>
                  <a:defRPr sz="1200"/>
                </a:pPr>
                <a:r>
                  <a:rPr lang="en-US" sz="1200"/>
                  <a:t>% of Samples</a:t>
                </a:r>
              </a:p>
            </c:rich>
          </c:tx>
          <c:layout/>
        </c:title>
        <c:numFmt formatCode="0%" sourceLinked="0"/>
        <c:tickLblPos val="nextTo"/>
        <c:crossAx val="135860224"/>
        <c:crosses val="autoZero"/>
        <c:crossBetween val="between"/>
      </c:valAx>
    </c:plotArea>
    <c:plotVisOnly val="1"/>
  </c:chart>
  <c:spPr>
    <a:ln>
      <a:solidFill>
        <a:prstClr val="black"/>
      </a:solidFill>
    </a:ln>
  </c:sp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lang val="en-CA"/>
  <c:chart>
    <c:title>
      <c:tx>
        <c:rich>
          <a:bodyPr/>
          <a:lstStyle/>
          <a:p>
            <a:pPr>
              <a:defRPr sz="1200"/>
            </a:pPr>
            <a:r>
              <a:rPr lang="en-US" sz="1200"/>
              <a:t>Tree Retention for Western Forest Products CODE Samples (N = 19)</a:t>
            </a:r>
          </a:p>
        </c:rich>
      </c:tx>
      <c:layout/>
    </c:title>
    <c:plotArea>
      <c:layout/>
      <c:barChart>
        <c:barDir val="col"/>
        <c:grouping val="clustered"/>
        <c:ser>
          <c:idx val="0"/>
          <c:order val="0"/>
          <c:spPr>
            <a:solidFill>
              <a:schemeClr val="accent1">
                <a:lumMod val="75000"/>
              </a:schemeClr>
            </a:solidFill>
            <a:ln>
              <a:solidFill>
                <a:sysClr val="windowText" lastClr="000000"/>
              </a:solidFill>
            </a:ln>
          </c:spPr>
          <c:dLbls>
            <c:showVal val="1"/>
          </c:dLbls>
          <c:cat>
            <c:strRef>
              <c:f>'WFP CODE'!$B$91:$B$93</c:f>
              <c:strCache>
                <c:ptCount val="3"/>
                <c:pt idx="0">
                  <c:v>Good</c:v>
                </c:pt>
                <c:pt idx="1">
                  <c:v>Moderate</c:v>
                </c:pt>
                <c:pt idx="2">
                  <c:v>Poor</c:v>
                </c:pt>
              </c:strCache>
            </c:strRef>
          </c:cat>
          <c:val>
            <c:numRef>
              <c:f>'WFP CODE'!$C$91:$C$93</c:f>
              <c:numCache>
                <c:formatCode>0%</c:formatCode>
                <c:ptCount val="3"/>
                <c:pt idx="0">
                  <c:v>0</c:v>
                </c:pt>
                <c:pt idx="1">
                  <c:v>0.35000000000000003</c:v>
                </c:pt>
                <c:pt idx="2">
                  <c:v>0.60000000000000009</c:v>
                </c:pt>
              </c:numCache>
            </c:numRef>
          </c:val>
        </c:ser>
        <c:axId val="135910912"/>
        <c:axId val="135912448"/>
      </c:barChart>
      <c:catAx>
        <c:axId val="135910912"/>
        <c:scaling>
          <c:orientation val="minMax"/>
        </c:scaling>
        <c:axPos val="b"/>
        <c:tickLblPos val="nextTo"/>
        <c:crossAx val="135912448"/>
        <c:crosses val="autoZero"/>
        <c:auto val="1"/>
        <c:lblAlgn val="ctr"/>
        <c:lblOffset val="100"/>
      </c:catAx>
      <c:valAx>
        <c:axId val="135912448"/>
        <c:scaling>
          <c:orientation val="minMax"/>
        </c:scaling>
        <c:axPos val="l"/>
        <c:majorGridlines/>
        <c:numFmt formatCode="0%" sourceLinked="1"/>
        <c:tickLblPos val="nextTo"/>
        <c:crossAx val="135910912"/>
        <c:crosses val="autoZero"/>
        <c:crossBetween val="between"/>
      </c:valAx>
    </c:plotArea>
    <c:plotVisOnly val="1"/>
  </c:chart>
  <c:spPr>
    <a:ln>
      <a:solidFill>
        <a:prstClr val="black"/>
      </a:solidFill>
    </a:ln>
  </c:sp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n-CA"/>
  <c:chart>
    <c:title>
      <c:tx>
        <c:rich>
          <a:bodyPr/>
          <a:lstStyle/>
          <a:p>
            <a:pPr>
              <a:defRPr/>
            </a:pPr>
            <a:r>
              <a:rPr lang="en-US" sz="1200" b="1" i="0" baseline="0"/>
              <a:t>Tree Retention for Western Forest Products FRPA Samples (N = 12)</a:t>
            </a:r>
            <a:endParaRPr lang="en-CA" sz="1200"/>
          </a:p>
        </c:rich>
      </c:tx>
      <c:layout/>
    </c:title>
    <c:plotArea>
      <c:layout>
        <c:manualLayout>
          <c:layoutTarget val="inner"/>
          <c:xMode val="edge"/>
          <c:yMode val="edge"/>
          <c:x val="0.10593285214348212"/>
          <c:y val="0.27736908542728972"/>
          <c:w val="0.80274290510930879"/>
          <c:h val="0.60068277854184782"/>
        </c:manualLayout>
      </c:layout>
      <c:barChart>
        <c:barDir val="col"/>
        <c:grouping val="clustered"/>
        <c:ser>
          <c:idx val="0"/>
          <c:order val="0"/>
          <c:spPr>
            <a:solidFill>
              <a:srgbClr val="4F81BD">
                <a:lumMod val="75000"/>
              </a:srgbClr>
            </a:solidFill>
            <a:ln>
              <a:solidFill>
                <a:sysClr val="windowText" lastClr="000000"/>
              </a:solidFill>
            </a:ln>
          </c:spPr>
          <c:dLbls>
            <c:showVal val="1"/>
          </c:dLbls>
          <c:cat>
            <c:strRef>
              <c:f>'WPF FRPA'!$C$65:$C$67</c:f>
              <c:strCache>
                <c:ptCount val="3"/>
                <c:pt idx="0">
                  <c:v>Good</c:v>
                </c:pt>
                <c:pt idx="1">
                  <c:v>Moderate</c:v>
                </c:pt>
                <c:pt idx="2">
                  <c:v>Poor</c:v>
                </c:pt>
              </c:strCache>
            </c:strRef>
          </c:cat>
          <c:val>
            <c:numRef>
              <c:f>'WPF FRPA'!$D$65:$D$67</c:f>
              <c:numCache>
                <c:formatCode>0%</c:formatCode>
                <c:ptCount val="3"/>
                <c:pt idx="0">
                  <c:v>8.3333333333333343E-2</c:v>
                </c:pt>
                <c:pt idx="1">
                  <c:v>0</c:v>
                </c:pt>
                <c:pt idx="2">
                  <c:v>0.91666666666666652</c:v>
                </c:pt>
              </c:numCache>
            </c:numRef>
          </c:val>
        </c:ser>
        <c:axId val="135953024"/>
        <c:axId val="135963008"/>
      </c:barChart>
      <c:catAx>
        <c:axId val="135953024"/>
        <c:scaling>
          <c:orientation val="minMax"/>
        </c:scaling>
        <c:axPos val="b"/>
        <c:tickLblPos val="nextTo"/>
        <c:crossAx val="135963008"/>
        <c:crosses val="autoZero"/>
        <c:auto val="1"/>
        <c:lblAlgn val="ctr"/>
        <c:lblOffset val="100"/>
      </c:catAx>
      <c:valAx>
        <c:axId val="135963008"/>
        <c:scaling>
          <c:orientation val="minMax"/>
        </c:scaling>
        <c:axPos val="l"/>
        <c:majorGridlines/>
        <c:numFmt formatCode="0%" sourceLinked="1"/>
        <c:tickLblPos val="nextTo"/>
        <c:crossAx val="135953024"/>
        <c:crosses val="autoZero"/>
        <c:crossBetween val="between"/>
      </c:valAx>
    </c:plotArea>
    <c:plotVisOnly val="1"/>
  </c:chart>
  <c:spPr>
    <a:ln>
      <a:solidFill>
        <a:prstClr val="black"/>
      </a:solidFill>
    </a:ln>
  </c:spPr>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35D87F-B675-4B18-BD16-AA28AA1CB8F8}" type="doc">
      <dgm:prSet loTypeId="urn:microsoft.com/office/officeart/2005/8/layout/radial1" loCatId="relationship" qsTypeId="urn:microsoft.com/office/officeart/2005/8/quickstyle/3d2" qsCatId="3D" csTypeId="urn:microsoft.com/office/officeart/2005/8/colors/accent1_2" csCatId="accent1" phldr="1"/>
      <dgm:spPr/>
      <dgm:t>
        <a:bodyPr/>
        <a:lstStyle/>
        <a:p>
          <a:endParaRPr lang="en-CA"/>
        </a:p>
      </dgm:t>
    </dgm:pt>
    <dgm:pt modelId="{0CA6DC15-AE57-437F-BE2B-B4492925862E}">
      <dgm:prSet phldrT="[Text]">
        <dgm:style>
          <a:lnRef idx="0">
            <a:schemeClr val="accent5"/>
          </a:lnRef>
          <a:fillRef idx="3">
            <a:schemeClr val="accent5"/>
          </a:fillRef>
          <a:effectRef idx="3">
            <a:schemeClr val="accent5"/>
          </a:effectRef>
          <a:fontRef idx="minor">
            <a:schemeClr val="lt1"/>
          </a:fontRef>
        </dgm:style>
      </dgm:prSet>
      <dgm:spPr/>
      <dgm:t>
        <a:bodyPr/>
        <a:lstStyle/>
        <a:p>
          <a:r>
            <a:rPr lang="en-CA" dirty="0"/>
            <a:t>Uses of FREP</a:t>
          </a:r>
        </a:p>
      </dgm:t>
    </dgm:pt>
    <dgm:pt modelId="{4EE3B8E7-C989-4979-BDC2-F500B3032E64}" type="parTrans" cxnId="{48A631CB-77D1-4374-ACF1-B56D54C97598}">
      <dgm:prSet/>
      <dgm:spPr/>
      <dgm:t>
        <a:bodyPr/>
        <a:lstStyle/>
        <a:p>
          <a:endParaRPr lang="en-CA"/>
        </a:p>
      </dgm:t>
    </dgm:pt>
    <dgm:pt modelId="{B50F99F7-B375-4A75-84A3-EEB87F56DA44}" type="sibTrans" cxnId="{48A631CB-77D1-4374-ACF1-B56D54C97598}">
      <dgm:prSet/>
      <dgm:spPr/>
      <dgm:t>
        <a:bodyPr/>
        <a:lstStyle/>
        <a:p>
          <a:endParaRPr lang="en-CA"/>
        </a:p>
      </dgm:t>
    </dgm:pt>
    <dgm:pt modelId="{3808AFFC-F277-48D2-A897-58F595331604}">
      <dgm:prSet phldrT="[Text]" custT="1"/>
      <dgm:spPr/>
      <dgm:t>
        <a:bodyPr/>
        <a:lstStyle/>
        <a:p>
          <a:r>
            <a:rPr lang="en-CA" sz="1800" dirty="0"/>
            <a:t>Professional Reliance</a:t>
          </a:r>
        </a:p>
      </dgm:t>
    </dgm:pt>
    <dgm:pt modelId="{84270441-97EE-4B65-B71B-FA047A38E3DB}" type="parTrans" cxnId="{A8C44A1D-7FF1-407B-ACE2-9BF056B52DA3}">
      <dgm:prSet/>
      <dgm:spPr/>
      <dgm:t>
        <a:bodyPr/>
        <a:lstStyle/>
        <a:p>
          <a:endParaRPr lang="en-CA" dirty="0"/>
        </a:p>
      </dgm:t>
    </dgm:pt>
    <dgm:pt modelId="{A176D141-7A2B-44F3-8421-FA011D5EC625}" type="sibTrans" cxnId="{A8C44A1D-7FF1-407B-ACE2-9BF056B52DA3}">
      <dgm:prSet/>
      <dgm:spPr/>
      <dgm:t>
        <a:bodyPr/>
        <a:lstStyle/>
        <a:p>
          <a:endParaRPr lang="en-CA"/>
        </a:p>
      </dgm:t>
    </dgm:pt>
    <dgm:pt modelId="{CBCD4D33-77F3-4216-A27A-ACCBDD70530C}">
      <dgm:prSet phldrT="[Text]" custT="1"/>
      <dgm:spPr/>
      <dgm:t>
        <a:bodyPr/>
        <a:lstStyle/>
        <a:p>
          <a:r>
            <a:rPr lang="en-CA" sz="1800" dirty="0"/>
            <a:t>Results Based Forestry</a:t>
          </a:r>
        </a:p>
      </dgm:t>
    </dgm:pt>
    <dgm:pt modelId="{7002AB0A-0A38-4744-85DA-273D352362E5}" type="parTrans" cxnId="{56F452B3-03DD-4B0F-85B0-2CB5EAFDF212}">
      <dgm:prSet/>
      <dgm:spPr/>
      <dgm:t>
        <a:bodyPr/>
        <a:lstStyle/>
        <a:p>
          <a:endParaRPr lang="en-CA" dirty="0"/>
        </a:p>
      </dgm:t>
    </dgm:pt>
    <dgm:pt modelId="{C2F24E12-2CBB-4CF3-88F4-4F1BCCDB120F}" type="sibTrans" cxnId="{56F452B3-03DD-4B0F-85B0-2CB5EAFDF212}">
      <dgm:prSet/>
      <dgm:spPr/>
      <dgm:t>
        <a:bodyPr/>
        <a:lstStyle/>
        <a:p>
          <a:endParaRPr lang="en-CA"/>
        </a:p>
      </dgm:t>
    </dgm:pt>
    <dgm:pt modelId="{9601E7F6-14FF-4BD4-BC51-DF4FEB7EB851}">
      <dgm:prSet phldrT="[Text]" custT="1"/>
      <dgm:spPr/>
      <dgm:t>
        <a:bodyPr/>
        <a:lstStyle/>
        <a:p>
          <a:r>
            <a:rPr lang="en-CA" sz="1800" dirty="0"/>
            <a:t>Climate Change</a:t>
          </a:r>
        </a:p>
      </dgm:t>
    </dgm:pt>
    <dgm:pt modelId="{C6D373ED-4D2F-4548-9096-0C19F5BF5A00}" type="parTrans" cxnId="{946B2AEB-F9B1-4CCF-92DF-5B94FDDB9B01}">
      <dgm:prSet/>
      <dgm:spPr/>
      <dgm:t>
        <a:bodyPr/>
        <a:lstStyle/>
        <a:p>
          <a:endParaRPr lang="en-CA" dirty="0"/>
        </a:p>
      </dgm:t>
    </dgm:pt>
    <dgm:pt modelId="{F33A8475-E306-4656-9A1D-4741A1BB53F4}" type="sibTrans" cxnId="{946B2AEB-F9B1-4CCF-92DF-5B94FDDB9B01}">
      <dgm:prSet/>
      <dgm:spPr/>
      <dgm:t>
        <a:bodyPr/>
        <a:lstStyle/>
        <a:p>
          <a:endParaRPr lang="en-CA"/>
        </a:p>
      </dgm:t>
    </dgm:pt>
    <dgm:pt modelId="{83E6FDCE-689A-4D28-A67F-04AAE8710C43}">
      <dgm:prSet phldrT="[Text]" custT="1"/>
      <dgm:spPr/>
      <dgm:t>
        <a:bodyPr/>
        <a:lstStyle/>
        <a:p>
          <a:r>
            <a:rPr lang="en-CA" sz="1800" dirty="0"/>
            <a:t>Compliance &amp; Enforcement</a:t>
          </a:r>
        </a:p>
      </dgm:t>
    </dgm:pt>
    <dgm:pt modelId="{C62B1C8D-E1B0-4463-9EBD-B7BCD72EC82E}" type="parTrans" cxnId="{53369168-B3C4-478F-8245-60FA7286A454}">
      <dgm:prSet/>
      <dgm:spPr/>
      <dgm:t>
        <a:bodyPr/>
        <a:lstStyle/>
        <a:p>
          <a:endParaRPr lang="en-CA" dirty="0"/>
        </a:p>
      </dgm:t>
    </dgm:pt>
    <dgm:pt modelId="{A018EF70-5EA1-401C-8C1E-A99EAE4EB875}" type="sibTrans" cxnId="{53369168-B3C4-478F-8245-60FA7286A454}">
      <dgm:prSet/>
      <dgm:spPr/>
      <dgm:t>
        <a:bodyPr/>
        <a:lstStyle/>
        <a:p>
          <a:endParaRPr lang="en-CA"/>
        </a:p>
      </dgm:t>
    </dgm:pt>
    <dgm:pt modelId="{75897329-B4E4-4FDD-BD8F-7188BFF99873}">
      <dgm:prSet custT="1"/>
      <dgm:spPr/>
      <dgm:t>
        <a:bodyPr/>
        <a:lstStyle/>
        <a:p>
          <a:r>
            <a:rPr lang="en-CA" sz="1800" dirty="0"/>
            <a:t>Knowledge of </a:t>
          </a:r>
          <a:r>
            <a:rPr lang="en-CA" sz="1800" dirty="0" smtClean="0"/>
            <a:t>Land Base</a:t>
          </a:r>
          <a:endParaRPr lang="en-CA" sz="1800" dirty="0"/>
        </a:p>
      </dgm:t>
    </dgm:pt>
    <dgm:pt modelId="{82DD70D5-3359-4503-A7D1-9A091A59998C}" type="parTrans" cxnId="{25CFF5CF-74BD-4ABD-8112-81B80B58B272}">
      <dgm:prSet/>
      <dgm:spPr/>
      <dgm:t>
        <a:bodyPr/>
        <a:lstStyle/>
        <a:p>
          <a:endParaRPr lang="en-CA" dirty="0"/>
        </a:p>
      </dgm:t>
    </dgm:pt>
    <dgm:pt modelId="{E1BC0601-3C19-430C-BD64-5D47BC0E7856}" type="sibTrans" cxnId="{25CFF5CF-74BD-4ABD-8112-81B80B58B272}">
      <dgm:prSet/>
      <dgm:spPr/>
      <dgm:t>
        <a:bodyPr/>
        <a:lstStyle/>
        <a:p>
          <a:endParaRPr lang="en-CA"/>
        </a:p>
      </dgm:t>
    </dgm:pt>
    <dgm:pt modelId="{32FE7013-9250-431E-984D-88EFD4A6AA43}">
      <dgm:prSet custT="1"/>
      <dgm:spPr/>
      <dgm:t>
        <a:bodyPr/>
        <a:lstStyle/>
        <a:p>
          <a:r>
            <a:rPr lang="en-CA" sz="1800" dirty="0"/>
            <a:t>Policy &amp; Legislation</a:t>
          </a:r>
        </a:p>
      </dgm:t>
    </dgm:pt>
    <dgm:pt modelId="{BF3DAC1E-CA43-4CD2-8331-A27C8ABB4C44}" type="parTrans" cxnId="{E985116E-8D85-438A-9F71-3E20E8C74DA8}">
      <dgm:prSet/>
      <dgm:spPr/>
      <dgm:t>
        <a:bodyPr/>
        <a:lstStyle/>
        <a:p>
          <a:endParaRPr lang="en-CA" dirty="0"/>
        </a:p>
      </dgm:t>
    </dgm:pt>
    <dgm:pt modelId="{43F76CDA-5CAE-4BD5-8054-657D9740EABA}" type="sibTrans" cxnId="{E985116E-8D85-438A-9F71-3E20E8C74DA8}">
      <dgm:prSet/>
      <dgm:spPr/>
      <dgm:t>
        <a:bodyPr/>
        <a:lstStyle/>
        <a:p>
          <a:endParaRPr lang="en-CA"/>
        </a:p>
      </dgm:t>
    </dgm:pt>
    <dgm:pt modelId="{221A36E0-CB40-46EC-A14D-7ACB2618D480}">
      <dgm:prSet custT="1"/>
      <dgm:spPr/>
      <dgm:t>
        <a:bodyPr/>
        <a:lstStyle/>
        <a:p>
          <a:r>
            <a:rPr lang="en-CA" sz="1800" dirty="0"/>
            <a:t>Certification</a:t>
          </a:r>
        </a:p>
      </dgm:t>
    </dgm:pt>
    <dgm:pt modelId="{0CBA12C1-B5C4-4373-8284-DE5AB5F6852E}" type="parTrans" cxnId="{01EFB04C-910A-473D-B0B5-E953ADD03267}">
      <dgm:prSet/>
      <dgm:spPr/>
      <dgm:t>
        <a:bodyPr/>
        <a:lstStyle/>
        <a:p>
          <a:endParaRPr lang="en-CA" dirty="0"/>
        </a:p>
      </dgm:t>
    </dgm:pt>
    <dgm:pt modelId="{52F910D8-075F-4DF5-ACB0-0BF80B50DADB}" type="sibTrans" cxnId="{01EFB04C-910A-473D-B0B5-E953ADD03267}">
      <dgm:prSet/>
      <dgm:spPr/>
      <dgm:t>
        <a:bodyPr/>
        <a:lstStyle/>
        <a:p>
          <a:endParaRPr lang="en-CA"/>
        </a:p>
      </dgm:t>
    </dgm:pt>
    <dgm:pt modelId="{8AB0CCCF-BECC-4887-9AA1-B07B13DE8F51}">
      <dgm:prSet custT="1">
        <dgm:style>
          <a:lnRef idx="0">
            <a:schemeClr val="accent1"/>
          </a:lnRef>
          <a:fillRef idx="3">
            <a:schemeClr val="accent1"/>
          </a:fillRef>
          <a:effectRef idx="3">
            <a:schemeClr val="accent1"/>
          </a:effectRef>
          <a:fontRef idx="minor">
            <a:schemeClr val="lt1"/>
          </a:fontRef>
        </dgm:style>
      </dgm:prSet>
      <dgm:spPr/>
      <dgm:t>
        <a:bodyPr/>
        <a:lstStyle/>
        <a:p>
          <a:r>
            <a:rPr lang="en-CA" sz="1800" dirty="0" smtClean="0"/>
            <a:t>Cumulative </a:t>
          </a:r>
          <a:r>
            <a:rPr lang="en-CA" sz="1800" dirty="0"/>
            <a:t>Effects</a:t>
          </a:r>
        </a:p>
      </dgm:t>
    </dgm:pt>
    <dgm:pt modelId="{84712902-6359-49D4-A1DC-8019F6C703B4}" type="parTrans" cxnId="{3DBD9089-316C-46CA-A81B-22EFA74E913E}">
      <dgm:prSet/>
      <dgm:spPr/>
      <dgm:t>
        <a:bodyPr/>
        <a:lstStyle/>
        <a:p>
          <a:endParaRPr lang="en-CA" dirty="0"/>
        </a:p>
      </dgm:t>
    </dgm:pt>
    <dgm:pt modelId="{70266A89-5E71-4D51-BDEE-46790BC5B701}" type="sibTrans" cxnId="{3DBD9089-316C-46CA-A81B-22EFA74E913E}">
      <dgm:prSet/>
      <dgm:spPr/>
      <dgm:t>
        <a:bodyPr/>
        <a:lstStyle/>
        <a:p>
          <a:endParaRPr lang="en-CA"/>
        </a:p>
      </dgm:t>
    </dgm:pt>
    <dgm:pt modelId="{18D71926-3359-4695-9979-B30051535A02}" type="pres">
      <dgm:prSet presAssocID="{D135D87F-B675-4B18-BD16-AA28AA1CB8F8}" presName="cycle" presStyleCnt="0">
        <dgm:presLayoutVars>
          <dgm:chMax val="1"/>
          <dgm:dir/>
          <dgm:animLvl val="ctr"/>
          <dgm:resizeHandles val="exact"/>
        </dgm:presLayoutVars>
      </dgm:prSet>
      <dgm:spPr/>
      <dgm:t>
        <a:bodyPr/>
        <a:lstStyle/>
        <a:p>
          <a:endParaRPr lang="en-CA"/>
        </a:p>
      </dgm:t>
    </dgm:pt>
    <dgm:pt modelId="{D895E14A-6307-479F-A0F1-7B19FF52C9D5}" type="pres">
      <dgm:prSet presAssocID="{0CA6DC15-AE57-437F-BE2B-B4492925862E}" presName="centerShape" presStyleLbl="node0" presStyleIdx="0" presStyleCnt="1" custScaleX="215409" custLinFactNeighborX="1447" custLinFactNeighborY="-72"/>
      <dgm:spPr/>
      <dgm:t>
        <a:bodyPr/>
        <a:lstStyle/>
        <a:p>
          <a:endParaRPr lang="en-CA"/>
        </a:p>
      </dgm:t>
    </dgm:pt>
    <dgm:pt modelId="{A4F3C312-2D33-46D0-B8DD-18CBFBC7235C}" type="pres">
      <dgm:prSet presAssocID="{84270441-97EE-4B65-B71B-FA047A38E3DB}" presName="Name9" presStyleLbl="parChTrans1D2" presStyleIdx="0" presStyleCnt="8"/>
      <dgm:spPr/>
      <dgm:t>
        <a:bodyPr/>
        <a:lstStyle/>
        <a:p>
          <a:endParaRPr lang="en-CA"/>
        </a:p>
      </dgm:t>
    </dgm:pt>
    <dgm:pt modelId="{2F5D54BA-36EC-423E-8E88-D3BA4DFE4D44}" type="pres">
      <dgm:prSet presAssocID="{84270441-97EE-4B65-B71B-FA047A38E3DB}" presName="connTx" presStyleLbl="parChTrans1D2" presStyleIdx="0" presStyleCnt="8"/>
      <dgm:spPr/>
      <dgm:t>
        <a:bodyPr/>
        <a:lstStyle/>
        <a:p>
          <a:endParaRPr lang="en-CA"/>
        </a:p>
      </dgm:t>
    </dgm:pt>
    <dgm:pt modelId="{95D7211B-DF0E-48E3-8152-4F1ABC3BBA13}" type="pres">
      <dgm:prSet presAssocID="{3808AFFC-F277-48D2-A897-58F595331604}" presName="node" presStyleLbl="node1" presStyleIdx="0" presStyleCnt="8" custScaleX="196004" custScaleY="158626" custRadScaleRad="106163" custRadScaleInc="153044">
        <dgm:presLayoutVars>
          <dgm:bulletEnabled val="1"/>
        </dgm:presLayoutVars>
      </dgm:prSet>
      <dgm:spPr/>
      <dgm:t>
        <a:bodyPr/>
        <a:lstStyle/>
        <a:p>
          <a:endParaRPr lang="en-CA"/>
        </a:p>
      </dgm:t>
    </dgm:pt>
    <dgm:pt modelId="{74E198BA-7790-427B-BC34-82B806CC2E1C}" type="pres">
      <dgm:prSet presAssocID="{7002AB0A-0A38-4744-85DA-273D352362E5}" presName="Name9" presStyleLbl="parChTrans1D2" presStyleIdx="1" presStyleCnt="8"/>
      <dgm:spPr/>
      <dgm:t>
        <a:bodyPr/>
        <a:lstStyle/>
        <a:p>
          <a:endParaRPr lang="en-CA"/>
        </a:p>
      </dgm:t>
    </dgm:pt>
    <dgm:pt modelId="{0E883FFD-3635-4956-A2A9-DC911F17CBD5}" type="pres">
      <dgm:prSet presAssocID="{7002AB0A-0A38-4744-85DA-273D352362E5}" presName="connTx" presStyleLbl="parChTrans1D2" presStyleIdx="1" presStyleCnt="8"/>
      <dgm:spPr/>
      <dgm:t>
        <a:bodyPr/>
        <a:lstStyle/>
        <a:p>
          <a:endParaRPr lang="en-CA"/>
        </a:p>
      </dgm:t>
    </dgm:pt>
    <dgm:pt modelId="{B37A2682-0CE8-41B6-9B79-7AEC90A6D1C6}" type="pres">
      <dgm:prSet presAssocID="{CBCD4D33-77F3-4216-A27A-ACCBDD70530C}" presName="node" presStyleLbl="node1" presStyleIdx="1" presStyleCnt="8" custScaleX="152837" custScaleY="128927" custRadScaleRad="197635" custRadScaleInc="81799">
        <dgm:presLayoutVars>
          <dgm:bulletEnabled val="1"/>
        </dgm:presLayoutVars>
      </dgm:prSet>
      <dgm:spPr/>
      <dgm:t>
        <a:bodyPr/>
        <a:lstStyle/>
        <a:p>
          <a:endParaRPr lang="en-CA"/>
        </a:p>
      </dgm:t>
    </dgm:pt>
    <dgm:pt modelId="{90B9393F-CF1E-4805-9E2D-FB942534E5FC}" type="pres">
      <dgm:prSet presAssocID="{C6D373ED-4D2F-4548-9096-0C19F5BF5A00}" presName="Name9" presStyleLbl="parChTrans1D2" presStyleIdx="2" presStyleCnt="8"/>
      <dgm:spPr/>
      <dgm:t>
        <a:bodyPr/>
        <a:lstStyle/>
        <a:p>
          <a:endParaRPr lang="en-CA"/>
        </a:p>
      </dgm:t>
    </dgm:pt>
    <dgm:pt modelId="{A93F81DA-80A8-4047-8879-155EF47B02A5}" type="pres">
      <dgm:prSet presAssocID="{C6D373ED-4D2F-4548-9096-0C19F5BF5A00}" presName="connTx" presStyleLbl="parChTrans1D2" presStyleIdx="2" presStyleCnt="8"/>
      <dgm:spPr/>
      <dgm:t>
        <a:bodyPr/>
        <a:lstStyle/>
        <a:p>
          <a:endParaRPr lang="en-CA"/>
        </a:p>
      </dgm:t>
    </dgm:pt>
    <dgm:pt modelId="{5BAEB987-87D3-4866-9CE2-231EB5674118}" type="pres">
      <dgm:prSet presAssocID="{9601E7F6-14FF-4BD4-BC51-DF4FEB7EB851}" presName="node" presStyleLbl="node1" presStyleIdx="2" presStyleCnt="8" custScaleX="174640" custScaleY="176868" custRadScaleRad="189484" custRadScaleInc="12522">
        <dgm:presLayoutVars>
          <dgm:bulletEnabled val="1"/>
        </dgm:presLayoutVars>
      </dgm:prSet>
      <dgm:spPr/>
      <dgm:t>
        <a:bodyPr/>
        <a:lstStyle/>
        <a:p>
          <a:endParaRPr lang="en-CA"/>
        </a:p>
      </dgm:t>
    </dgm:pt>
    <dgm:pt modelId="{72C32BA3-A62D-4378-9224-77BAECC2CDF6}" type="pres">
      <dgm:prSet presAssocID="{C62B1C8D-E1B0-4463-9EBD-B7BCD72EC82E}" presName="Name9" presStyleLbl="parChTrans1D2" presStyleIdx="3" presStyleCnt="8"/>
      <dgm:spPr/>
      <dgm:t>
        <a:bodyPr/>
        <a:lstStyle/>
        <a:p>
          <a:endParaRPr lang="en-CA"/>
        </a:p>
      </dgm:t>
    </dgm:pt>
    <dgm:pt modelId="{BBDCF892-281E-4DE2-9B71-5CA5B00125CB}" type="pres">
      <dgm:prSet presAssocID="{C62B1C8D-E1B0-4463-9EBD-B7BCD72EC82E}" presName="connTx" presStyleLbl="parChTrans1D2" presStyleIdx="3" presStyleCnt="8"/>
      <dgm:spPr/>
      <dgm:t>
        <a:bodyPr/>
        <a:lstStyle/>
        <a:p>
          <a:endParaRPr lang="en-CA"/>
        </a:p>
      </dgm:t>
    </dgm:pt>
    <dgm:pt modelId="{3318A741-A7BF-48F7-9D66-C41B5F3D1B99}" type="pres">
      <dgm:prSet presAssocID="{83E6FDCE-689A-4D28-A67F-04AAE8710C43}" presName="node" presStyleLbl="node1" presStyleIdx="3" presStyleCnt="8" custScaleX="187444" custScaleY="155789" custRadScaleRad="141372" custRadScaleInc="-34997">
        <dgm:presLayoutVars>
          <dgm:bulletEnabled val="1"/>
        </dgm:presLayoutVars>
      </dgm:prSet>
      <dgm:spPr/>
      <dgm:t>
        <a:bodyPr/>
        <a:lstStyle/>
        <a:p>
          <a:endParaRPr lang="en-CA"/>
        </a:p>
      </dgm:t>
    </dgm:pt>
    <dgm:pt modelId="{BBBAF384-5E35-496C-8BE2-69FA274E12D3}" type="pres">
      <dgm:prSet presAssocID="{82DD70D5-3359-4503-A7D1-9A091A59998C}" presName="Name9" presStyleLbl="parChTrans1D2" presStyleIdx="4" presStyleCnt="8"/>
      <dgm:spPr/>
      <dgm:t>
        <a:bodyPr/>
        <a:lstStyle/>
        <a:p>
          <a:endParaRPr lang="en-CA"/>
        </a:p>
      </dgm:t>
    </dgm:pt>
    <dgm:pt modelId="{7D35CCD6-8CEA-4F2B-975F-8D0076D032BB}" type="pres">
      <dgm:prSet presAssocID="{82DD70D5-3359-4503-A7D1-9A091A59998C}" presName="connTx" presStyleLbl="parChTrans1D2" presStyleIdx="4" presStyleCnt="8"/>
      <dgm:spPr/>
      <dgm:t>
        <a:bodyPr/>
        <a:lstStyle/>
        <a:p>
          <a:endParaRPr lang="en-CA"/>
        </a:p>
      </dgm:t>
    </dgm:pt>
    <dgm:pt modelId="{915B1FB1-1394-4D2D-8ADE-C8465BD2D820}" type="pres">
      <dgm:prSet presAssocID="{75897329-B4E4-4FDD-BD8F-7188BFF99873}" presName="node" presStyleLbl="node1" presStyleIdx="4" presStyleCnt="8" custScaleX="169918" custScaleY="158873" custRadScaleRad="93903" custRadScaleInc="8813">
        <dgm:presLayoutVars>
          <dgm:bulletEnabled val="1"/>
        </dgm:presLayoutVars>
      </dgm:prSet>
      <dgm:spPr/>
      <dgm:t>
        <a:bodyPr/>
        <a:lstStyle/>
        <a:p>
          <a:endParaRPr lang="en-CA"/>
        </a:p>
      </dgm:t>
    </dgm:pt>
    <dgm:pt modelId="{0C97C8E3-3F07-411B-A888-A3F7700CF1F1}" type="pres">
      <dgm:prSet presAssocID="{BF3DAC1E-CA43-4CD2-8331-A27C8ABB4C44}" presName="Name9" presStyleLbl="parChTrans1D2" presStyleIdx="5" presStyleCnt="8"/>
      <dgm:spPr/>
      <dgm:t>
        <a:bodyPr/>
        <a:lstStyle/>
        <a:p>
          <a:endParaRPr lang="en-CA"/>
        </a:p>
      </dgm:t>
    </dgm:pt>
    <dgm:pt modelId="{AAC30713-2E9B-4BD4-9825-310E91FEA550}" type="pres">
      <dgm:prSet presAssocID="{BF3DAC1E-CA43-4CD2-8331-A27C8ABB4C44}" presName="connTx" presStyleLbl="parChTrans1D2" presStyleIdx="5" presStyleCnt="8"/>
      <dgm:spPr/>
      <dgm:t>
        <a:bodyPr/>
        <a:lstStyle/>
        <a:p>
          <a:endParaRPr lang="en-CA"/>
        </a:p>
      </dgm:t>
    </dgm:pt>
    <dgm:pt modelId="{ECEF8096-E1E5-456E-BCD4-CFFE532ADD20}" type="pres">
      <dgm:prSet presAssocID="{32FE7013-9250-431E-984D-88EFD4A6AA43}" presName="node" presStyleLbl="node1" presStyleIdx="5" presStyleCnt="8" custScaleX="151515" custScaleY="143774" custRadScaleRad="134088" custRadScaleInc="16941">
        <dgm:presLayoutVars>
          <dgm:bulletEnabled val="1"/>
        </dgm:presLayoutVars>
      </dgm:prSet>
      <dgm:spPr/>
      <dgm:t>
        <a:bodyPr/>
        <a:lstStyle/>
        <a:p>
          <a:endParaRPr lang="en-CA"/>
        </a:p>
      </dgm:t>
    </dgm:pt>
    <dgm:pt modelId="{3101895C-7E42-452E-B7EA-2CAE067FA8BE}" type="pres">
      <dgm:prSet presAssocID="{0CBA12C1-B5C4-4373-8284-DE5AB5F6852E}" presName="Name9" presStyleLbl="parChTrans1D2" presStyleIdx="6" presStyleCnt="8"/>
      <dgm:spPr/>
      <dgm:t>
        <a:bodyPr/>
        <a:lstStyle/>
        <a:p>
          <a:endParaRPr lang="en-CA"/>
        </a:p>
      </dgm:t>
    </dgm:pt>
    <dgm:pt modelId="{DDA7A155-441E-4E6A-9CCB-073D8DCCFC40}" type="pres">
      <dgm:prSet presAssocID="{0CBA12C1-B5C4-4373-8284-DE5AB5F6852E}" presName="connTx" presStyleLbl="parChTrans1D2" presStyleIdx="6" presStyleCnt="8"/>
      <dgm:spPr/>
      <dgm:t>
        <a:bodyPr/>
        <a:lstStyle/>
        <a:p>
          <a:endParaRPr lang="en-CA"/>
        </a:p>
      </dgm:t>
    </dgm:pt>
    <dgm:pt modelId="{322A6B13-DD32-4B74-A429-9DBF5F389B62}" type="pres">
      <dgm:prSet presAssocID="{221A36E0-CB40-46EC-A14D-7ACB2618D480}" presName="node" presStyleLbl="node1" presStyleIdx="6" presStyleCnt="8" custScaleX="183327" custScaleY="132216" custRadScaleRad="197376" custRadScaleInc="-48182">
        <dgm:presLayoutVars>
          <dgm:bulletEnabled val="1"/>
        </dgm:presLayoutVars>
      </dgm:prSet>
      <dgm:spPr/>
      <dgm:t>
        <a:bodyPr/>
        <a:lstStyle/>
        <a:p>
          <a:endParaRPr lang="en-CA"/>
        </a:p>
      </dgm:t>
    </dgm:pt>
    <dgm:pt modelId="{8720C7A6-E643-4C46-8851-D7FAF183CE15}" type="pres">
      <dgm:prSet presAssocID="{84712902-6359-49D4-A1DC-8019F6C703B4}" presName="Name9" presStyleLbl="parChTrans1D2" presStyleIdx="7" presStyleCnt="8"/>
      <dgm:spPr/>
      <dgm:t>
        <a:bodyPr/>
        <a:lstStyle/>
        <a:p>
          <a:endParaRPr lang="en-CA"/>
        </a:p>
      </dgm:t>
    </dgm:pt>
    <dgm:pt modelId="{99A014B2-FE98-475C-86D3-8FA4F8343037}" type="pres">
      <dgm:prSet presAssocID="{84712902-6359-49D4-A1DC-8019F6C703B4}" presName="connTx" presStyleLbl="parChTrans1D2" presStyleIdx="7" presStyleCnt="8"/>
      <dgm:spPr/>
      <dgm:t>
        <a:bodyPr/>
        <a:lstStyle/>
        <a:p>
          <a:endParaRPr lang="en-CA"/>
        </a:p>
      </dgm:t>
    </dgm:pt>
    <dgm:pt modelId="{D57620D1-AD6C-4DEB-A472-493D5CB37833}" type="pres">
      <dgm:prSet presAssocID="{8AB0CCCF-BECC-4887-9AA1-B07B13DE8F51}" presName="node" presStyleLbl="node1" presStyleIdx="7" presStyleCnt="8" custScaleX="222957" custScaleY="206160" custRadScaleRad="182700" custRadScaleInc="-106214">
        <dgm:presLayoutVars>
          <dgm:bulletEnabled val="1"/>
        </dgm:presLayoutVars>
      </dgm:prSet>
      <dgm:spPr/>
      <dgm:t>
        <a:bodyPr/>
        <a:lstStyle/>
        <a:p>
          <a:endParaRPr lang="en-CA"/>
        </a:p>
      </dgm:t>
    </dgm:pt>
  </dgm:ptLst>
  <dgm:cxnLst>
    <dgm:cxn modelId="{C05A1709-5FBC-46F7-99AE-5911174201B7}" type="presOf" srcId="{0CBA12C1-B5C4-4373-8284-DE5AB5F6852E}" destId="{DDA7A155-441E-4E6A-9CCB-073D8DCCFC40}" srcOrd="1" destOrd="0" presId="urn:microsoft.com/office/officeart/2005/8/layout/radial1"/>
    <dgm:cxn modelId="{B68622EF-969E-4B4A-AB72-91F804AE6787}" type="presOf" srcId="{32FE7013-9250-431E-984D-88EFD4A6AA43}" destId="{ECEF8096-E1E5-456E-BCD4-CFFE532ADD20}" srcOrd="0" destOrd="0" presId="urn:microsoft.com/office/officeart/2005/8/layout/radial1"/>
    <dgm:cxn modelId="{A8C44A1D-7FF1-407B-ACE2-9BF056B52DA3}" srcId="{0CA6DC15-AE57-437F-BE2B-B4492925862E}" destId="{3808AFFC-F277-48D2-A897-58F595331604}" srcOrd="0" destOrd="0" parTransId="{84270441-97EE-4B65-B71B-FA047A38E3DB}" sibTransId="{A176D141-7A2B-44F3-8421-FA011D5EC625}"/>
    <dgm:cxn modelId="{56F452B3-03DD-4B0F-85B0-2CB5EAFDF212}" srcId="{0CA6DC15-AE57-437F-BE2B-B4492925862E}" destId="{CBCD4D33-77F3-4216-A27A-ACCBDD70530C}" srcOrd="1" destOrd="0" parTransId="{7002AB0A-0A38-4744-85DA-273D352362E5}" sibTransId="{C2F24E12-2CBB-4CF3-88F4-4F1BCCDB120F}"/>
    <dgm:cxn modelId="{A4A6B0A0-47A8-42DD-90D7-D4221362DC3E}" type="presOf" srcId="{82DD70D5-3359-4503-A7D1-9A091A59998C}" destId="{7D35CCD6-8CEA-4F2B-975F-8D0076D032BB}" srcOrd="1" destOrd="0" presId="urn:microsoft.com/office/officeart/2005/8/layout/radial1"/>
    <dgm:cxn modelId="{7586CC7C-06C9-4630-A593-5D68DA26E594}" type="presOf" srcId="{7002AB0A-0A38-4744-85DA-273D352362E5}" destId="{74E198BA-7790-427B-BC34-82B806CC2E1C}" srcOrd="0" destOrd="0" presId="urn:microsoft.com/office/officeart/2005/8/layout/radial1"/>
    <dgm:cxn modelId="{48A631CB-77D1-4374-ACF1-B56D54C97598}" srcId="{D135D87F-B675-4B18-BD16-AA28AA1CB8F8}" destId="{0CA6DC15-AE57-437F-BE2B-B4492925862E}" srcOrd="0" destOrd="0" parTransId="{4EE3B8E7-C989-4979-BDC2-F500B3032E64}" sibTransId="{B50F99F7-B375-4A75-84A3-EEB87F56DA44}"/>
    <dgm:cxn modelId="{ACDE7FEE-1CEA-4760-8023-7BD3FA8A6265}" type="presOf" srcId="{7002AB0A-0A38-4744-85DA-273D352362E5}" destId="{0E883FFD-3635-4956-A2A9-DC911F17CBD5}" srcOrd="1" destOrd="0" presId="urn:microsoft.com/office/officeart/2005/8/layout/radial1"/>
    <dgm:cxn modelId="{53369168-B3C4-478F-8245-60FA7286A454}" srcId="{0CA6DC15-AE57-437F-BE2B-B4492925862E}" destId="{83E6FDCE-689A-4D28-A67F-04AAE8710C43}" srcOrd="3" destOrd="0" parTransId="{C62B1C8D-E1B0-4463-9EBD-B7BCD72EC82E}" sibTransId="{A018EF70-5EA1-401C-8C1E-A99EAE4EB875}"/>
    <dgm:cxn modelId="{10D7776C-3850-4F7F-96A4-401F509069FD}" type="presOf" srcId="{84712902-6359-49D4-A1DC-8019F6C703B4}" destId="{8720C7A6-E643-4C46-8851-D7FAF183CE15}" srcOrd="0" destOrd="0" presId="urn:microsoft.com/office/officeart/2005/8/layout/radial1"/>
    <dgm:cxn modelId="{237A6420-A71A-4B4E-93E2-B1A4E81EA0D8}" type="presOf" srcId="{3808AFFC-F277-48D2-A897-58F595331604}" destId="{95D7211B-DF0E-48E3-8152-4F1ABC3BBA13}" srcOrd="0" destOrd="0" presId="urn:microsoft.com/office/officeart/2005/8/layout/radial1"/>
    <dgm:cxn modelId="{593DD444-F22C-4726-A7E5-0CD340881D4B}" type="presOf" srcId="{82DD70D5-3359-4503-A7D1-9A091A59998C}" destId="{BBBAF384-5E35-496C-8BE2-69FA274E12D3}" srcOrd="0" destOrd="0" presId="urn:microsoft.com/office/officeart/2005/8/layout/radial1"/>
    <dgm:cxn modelId="{1B0A02E9-632C-4CFF-90D4-52845F2DC184}" type="presOf" srcId="{CBCD4D33-77F3-4216-A27A-ACCBDD70530C}" destId="{B37A2682-0CE8-41B6-9B79-7AEC90A6D1C6}" srcOrd="0" destOrd="0" presId="urn:microsoft.com/office/officeart/2005/8/layout/radial1"/>
    <dgm:cxn modelId="{946B2AEB-F9B1-4CCF-92DF-5B94FDDB9B01}" srcId="{0CA6DC15-AE57-437F-BE2B-B4492925862E}" destId="{9601E7F6-14FF-4BD4-BC51-DF4FEB7EB851}" srcOrd="2" destOrd="0" parTransId="{C6D373ED-4D2F-4548-9096-0C19F5BF5A00}" sibTransId="{F33A8475-E306-4656-9A1D-4741A1BB53F4}"/>
    <dgm:cxn modelId="{AAE202DB-2929-4EB7-A659-0D9FA7D59E34}" type="presOf" srcId="{84712902-6359-49D4-A1DC-8019F6C703B4}" destId="{99A014B2-FE98-475C-86D3-8FA4F8343037}" srcOrd="1" destOrd="0" presId="urn:microsoft.com/office/officeart/2005/8/layout/radial1"/>
    <dgm:cxn modelId="{670C793B-2193-4A58-AFA9-6846D3A51362}" type="presOf" srcId="{83E6FDCE-689A-4D28-A67F-04AAE8710C43}" destId="{3318A741-A7BF-48F7-9D66-C41B5F3D1B99}" srcOrd="0" destOrd="0" presId="urn:microsoft.com/office/officeart/2005/8/layout/radial1"/>
    <dgm:cxn modelId="{2A3625E9-471A-4F80-A3A1-84C4F67C7294}" type="presOf" srcId="{84270441-97EE-4B65-B71B-FA047A38E3DB}" destId="{A4F3C312-2D33-46D0-B8DD-18CBFBC7235C}" srcOrd="0" destOrd="0" presId="urn:microsoft.com/office/officeart/2005/8/layout/radial1"/>
    <dgm:cxn modelId="{E985116E-8D85-438A-9F71-3E20E8C74DA8}" srcId="{0CA6DC15-AE57-437F-BE2B-B4492925862E}" destId="{32FE7013-9250-431E-984D-88EFD4A6AA43}" srcOrd="5" destOrd="0" parTransId="{BF3DAC1E-CA43-4CD2-8331-A27C8ABB4C44}" sibTransId="{43F76CDA-5CAE-4BD5-8054-657D9740EABA}"/>
    <dgm:cxn modelId="{45D5ADAB-78F0-40A4-BF7F-11DBAF4D42E9}" type="presOf" srcId="{84270441-97EE-4B65-B71B-FA047A38E3DB}" destId="{2F5D54BA-36EC-423E-8E88-D3BA4DFE4D44}" srcOrd="1" destOrd="0" presId="urn:microsoft.com/office/officeart/2005/8/layout/radial1"/>
    <dgm:cxn modelId="{9F94868F-69A5-4E52-97F2-69F96F6E291A}" type="presOf" srcId="{0CA6DC15-AE57-437F-BE2B-B4492925862E}" destId="{D895E14A-6307-479F-A0F1-7B19FF52C9D5}" srcOrd="0" destOrd="0" presId="urn:microsoft.com/office/officeart/2005/8/layout/radial1"/>
    <dgm:cxn modelId="{A7970E3C-C565-483D-9482-EA1E376EE99C}" type="presOf" srcId="{0CBA12C1-B5C4-4373-8284-DE5AB5F6852E}" destId="{3101895C-7E42-452E-B7EA-2CAE067FA8BE}" srcOrd="0" destOrd="0" presId="urn:microsoft.com/office/officeart/2005/8/layout/radial1"/>
    <dgm:cxn modelId="{45A03EE5-9111-4E18-BCDB-41377891BCD3}" type="presOf" srcId="{75897329-B4E4-4FDD-BD8F-7188BFF99873}" destId="{915B1FB1-1394-4D2D-8ADE-C8465BD2D820}" srcOrd="0" destOrd="0" presId="urn:microsoft.com/office/officeart/2005/8/layout/radial1"/>
    <dgm:cxn modelId="{A3F92373-5193-4C19-BFA5-DE5127B03E82}" type="presOf" srcId="{8AB0CCCF-BECC-4887-9AA1-B07B13DE8F51}" destId="{D57620D1-AD6C-4DEB-A472-493D5CB37833}" srcOrd="0" destOrd="0" presId="urn:microsoft.com/office/officeart/2005/8/layout/radial1"/>
    <dgm:cxn modelId="{3DBD9089-316C-46CA-A81B-22EFA74E913E}" srcId="{0CA6DC15-AE57-437F-BE2B-B4492925862E}" destId="{8AB0CCCF-BECC-4887-9AA1-B07B13DE8F51}" srcOrd="7" destOrd="0" parTransId="{84712902-6359-49D4-A1DC-8019F6C703B4}" sibTransId="{70266A89-5E71-4D51-BDEE-46790BC5B701}"/>
    <dgm:cxn modelId="{06C76FC6-2079-4385-BC00-57C2DD40BFFD}" type="presOf" srcId="{C62B1C8D-E1B0-4463-9EBD-B7BCD72EC82E}" destId="{BBDCF892-281E-4DE2-9B71-5CA5B00125CB}" srcOrd="1" destOrd="0" presId="urn:microsoft.com/office/officeart/2005/8/layout/radial1"/>
    <dgm:cxn modelId="{7D6B904E-FD15-4EC2-AF7F-2F204DDF7D64}" type="presOf" srcId="{9601E7F6-14FF-4BD4-BC51-DF4FEB7EB851}" destId="{5BAEB987-87D3-4866-9CE2-231EB5674118}" srcOrd="0" destOrd="0" presId="urn:microsoft.com/office/officeart/2005/8/layout/radial1"/>
    <dgm:cxn modelId="{2F478555-B567-4E29-AB0A-20467BFE4C99}" type="presOf" srcId="{C6D373ED-4D2F-4548-9096-0C19F5BF5A00}" destId="{90B9393F-CF1E-4805-9E2D-FB942534E5FC}" srcOrd="0" destOrd="0" presId="urn:microsoft.com/office/officeart/2005/8/layout/radial1"/>
    <dgm:cxn modelId="{6208A7E3-D828-44A4-A0AA-A6EDFDA2EA5C}" type="presOf" srcId="{BF3DAC1E-CA43-4CD2-8331-A27C8ABB4C44}" destId="{AAC30713-2E9B-4BD4-9825-310E91FEA550}" srcOrd="1" destOrd="0" presId="urn:microsoft.com/office/officeart/2005/8/layout/radial1"/>
    <dgm:cxn modelId="{F78DC1AE-9AF4-490D-8A2E-286660E07E16}" type="presOf" srcId="{D135D87F-B675-4B18-BD16-AA28AA1CB8F8}" destId="{18D71926-3359-4695-9979-B30051535A02}" srcOrd="0" destOrd="0" presId="urn:microsoft.com/office/officeart/2005/8/layout/radial1"/>
    <dgm:cxn modelId="{87B0589F-849E-4EF8-8F8B-571E79EC73F4}" type="presOf" srcId="{C62B1C8D-E1B0-4463-9EBD-B7BCD72EC82E}" destId="{72C32BA3-A62D-4378-9224-77BAECC2CDF6}" srcOrd="0" destOrd="0" presId="urn:microsoft.com/office/officeart/2005/8/layout/radial1"/>
    <dgm:cxn modelId="{425BF402-6E63-49D1-B42A-548C2EDB5988}" type="presOf" srcId="{BF3DAC1E-CA43-4CD2-8331-A27C8ABB4C44}" destId="{0C97C8E3-3F07-411B-A888-A3F7700CF1F1}" srcOrd="0" destOrd="0" presId="urn:microsoft.com/office/officeart/2005/8/layout/radial1"/>
    <dgm:cxn modelId="{01EFB04C-910A-473D-B0B5-E953ADD03267}" srcId="{0CA6DC15-AE57-437F-BE2B-B4492925862E}" destId="{221A36E0-CB40-46EC-A14D-7ACB2618D480}" srcOrd="6" destOrd="0" parTransId="{0CBA12C1-B5C4-4373-8284-DE5AB5F6852E}" sibTransId="{52F910D8-075F-4DF5-ACB0-0BF80B50DADB}"/>
    <dgm:cxn modelId="{25CFF5CF-74BD-4ABD-8112-81B80B58B272}" srcId="{0CA6DC15-AE57-437F-BE2B-B4492925862E}" destId="{75897329-B4E4-4FDD-BD8F-7188BFF99873}" srcOrd="4" destOrd="0" parTransId="{82DD70D5-3359-4503-A7D1-9A091A59998C}" sibTransId="{E1BC0601-3C19-430C-BD64-5D47BC0E7856}"/>
    <dgm:cxn modelId="{C3A18AE8-DE40-40A2-A288-FED0383AD3C1}" type="presOf" srcId="{C6D373ED-4D2F-4548-9096-0C19F5BF5A00}" destId="{A93F81DA-80A8-4047-8879-155EF47B02A5}" srcOrd="1" destOrd="0" presId="urn:microsoft.com/office/officeart/2005/8/layout/radial1"/>
    <dgm:cxn modelId="{C15491E3-038F-46EE-94F4-048A3EE17B9D}" type="presOf" srcId="{221A36E0-CB40-46EC-A14D-7ACB2618D480}" destId="{322A6B13-DD32-4B74-A429-9DBF5F389B62}" srcOrd="0" destOrd="0" presId="urn:microsoft.com/office/officeart/2005/8/layout/radial1"/>
    <dgm:cxn modelId="{3B412BF4-AA2C-4072-BCE7-96D48457A405}" type="presParOf" srcId="{18D71926-3359-4695-9979-B30051535A02}" destId="{D895E14A-6307-479F-A0F1-7B19FF52C9D5}" srcOrd="0" destOrd="0" presId="urn:microsoft.com/office/officeart/2005/8/layout/radial1"/>
    <dgm:cxn modelId="{28251468-52C0-40FE-901B-318AE4AE167A}" type="presParOf" srcId="{18D71926-3359-4695-9979-B30051535A02}" destId="{A4F3C312-2D33-46D0-B8DD-18CBFBC7235C}" srcOrd="1" destOrd="0" presId="urn:microsoft.com/office/officeart/2005/8/layout/radial1"/>
    <dgm:cxn modelId="{1A0E54E0-4BFB-43B8-AC77-AA36A2D069A8}" type="presParOf" srcId="{A4F3C312-2D33-46D0-B8DD-18CBFBC7235C}" destId="{2F5D54BA-36EC-423E-8E88-D3BA4DFE4D44}" srcOrd="0" destOrd="0" presId="urn:microsoft.com/office/officeart/2005/8/layout/radial1"/>
    <dgm:cxn modelId="{97CE7B03-D010-4853-BE1D-FE6FC47506C8}" type="presParOf" srcId="{18D71926-3359-4695-9979-B30051535A02}" destId="{95D7211B-DF0E-48E3-8152-4F1ABC3BBA13}" srcOrd="2" destOrd="0" presId="urn:microsoft.com/office/officeart/2005/8/layout/radial1"/>
    <dgm:cxn modelId="{C9250525-E9FA-42B7-8A29-9CD9EF2DF7BF}" type="presParOf" srcId="{18D71926-3359-4695-9979-B30051535A02}" destId="{74E198BA-7790-427B-BC34-82B806CC2E1C}" srcOrd="3" destOrd="0" presId="urn:microsoft.com/office/officeart/2005/8/layout/radial1"/>
    <dgm:cxn modelId="{B1F24CC7-C254-4897-8D17-3D2FD78175C1}" type="presParOf" srcId="{74E198BA-7790-427B-BC34-82B806CC2E1C}" destId="{0E883FFD-3635-4956-A2A9-DC911F17CBD5}" srcOrd="0" destOrd="0" presId="urn:microsoft.com/office/officeart/2005/8/layout/radial1"/>
    <dgm:cxn modelId="{B26EB6A0-15A2-4195-8199-0BED3E43BF42}" type="presParOf" srcId="{18D71926-3359-4695-9979-B30051535A02}" destId="{B37A2682-0CE8-41B6-9B79-7AEC90A6D1C6}" srcOrd="4" destOrd="0" presId="urn:microsoft.com/office/officeart/2005/8/layout/radial1"/>
    <dgm:cxn modelId="{2F9793AD-88E3-4BD7-BE71-DAC21DE67358}" type="presParOf" srcId="{18D71926-3359-4695-9979-B30051535A02}" destId="{90B9393F-CF1E-4805-9E2D-FB942534E5FC}" srcOrd="5" destOrd="0" presId="urn:microsoft.com/office/officeart/2005/8/layout/radial1"/>
    <dgm:cxn modelId="{F3B0C0B8-6DB4-4A9F-B7FF-6CE337A2DB57}" type="presParOf" srcId="{90B9393F-CF1E-4805-9E2D-FB942534E5FC}" destId="{A93F81DA-80A8-4047-8879-155EF47B02A5}" srcOrd="0" destOrd="0" presId="urn:microsoft.com/office/officeart/2005/8/layout/radial1"/>
    <dgm:cxn modelId="{0831801D-D785-4F0E-8F55-B144639ACBC3}" type="presParOf" srcId="{18D71926-3359-4695-9979-B30051535A02}" destId="{5BAEB987-87D3-4866-9CE2-231EB5674118}" srcOrd="6" destOrd="0" presId="urn:microsoft.com/office/officeart/2005/8/layout/radial1"/>
    <dgm:cxn modelId="{B9971649-FBFC-4C24-8ABA-71B445B1C89B}" type="presParOf" srcId="{18D71926-3359-4695-9979-B30051535A02}" destId="{72C32BA3-A62D-4378-9224-77BAECC2CDF6}" srcOrd="7" destOrd="0" presId="urn:microsoft.com/office/officeart/2005/8/layout/radial1"/>
    <dgm:cxn modelId="{AB2BCED0-8774-489B-9D23-418906C4B26A}" type="presParOf" srcId="{72C32BA3-A62D-4378-9224-77BAECC2CDF6}" destId="{BBDCF892-281E-4DE2-9B71-5CA5B00125CB}" srcOrd="0" destOrd="0" presId="urn:microsoft.com/office/officeart/2005/8/layout/radial1"/>
    <dgm:cxn modelId="{ED27ABA3-D58B-4B25-9734-01F0DAAB84B5}" type="presParOf" srcId="{18D71926-3359-4695-9979-B30051535A02}" destId="{3318A741-A7BF-48F7-9D66-C41B5F3D1B99}" srcOrd="8" destOrd="0" presId="urn:microsoft.com/office/officeart/2005/8/layout/radial1"/>
    <dgm:cxn modelId="{1E628B13-BBC7-46AF-8D10-9358C80D1146}" type="presParOf" srcId="{18D71926-3359-4695-9979-B30051535A02}" destId="{BBBAF384-5E35-496C-8BE2-69FA274E12D3}" srcOrd="9" destOrd="0" presId="urn:microsoft.com/office/officeart/2005/8/layout/radial1"/>
    <dgm:cxn modelId="{0CA19D18-1213-4319-87A2-BAC23703BD32}" type="presParOf" srcId="{BBBAF384-5E35-496C-8BE2-69FA274E12D3}" destId="{7D35CCD6-8CEA-4F2B-975F-8D0076D032BB}" srcOrd="0" destOrd="0" presId="urn:microsoft.com/office/officeart/2005/8/layout/radial1"/>
    <dgm:cxn modelId="{8FA22DBC-2861-431D-BC5B-E89A02A7B236}" type="presParOf" srcId="{18D71926-3359-4695-9979-B30051535A02}" destId="{915B1FB1-1394-4D2D-8ADE-C8465BD2D820}" srcOrd="10" destOrd="0" presId="urn:microsoft.com/office/officeart/2005/8/layout/radial1"/>
    <dgm:cxn modelId="{05FC5016-D145-4B8E-A1CB-CA5DE78483C2}" type="presParOf" srcId="{18D71926-3359-4695-9979-B30051535A02}" destId="{0C97C8E3-3F07-411B-A888-A3F7700CF1F1}" srcOrd="11" destOrd="0" presId="urn:microsoft.com/office/officeart/2005/8/layout/radial1"/>
    <dgm:cxn modelId="{DA24B67A-B642-4853-B96C-2F9AEE8CBB39}" type="presParOf" srcId="{0C97C8E3-3F07-411B-A888-A3F7700CF1F1}" destId="{AAC30713-2E9B-4BD4-9825-310E91FEA550}" srcOrd="0" destOrd="0" presId="urn:microsoft.com/office/officeart/2005/8/layout/radial1"/>
    <dgm:cxn modelId="{C33086DF-7994-48A9-95E8-F1B8BCFA90AE}" type="presParOf" srcId="{18D71926-3359-4695-9979-B30051535A02}" destId="{ECEF8096-E1E5-456E-BCD4-CFFE532ADD20}" srcOrd="12" destOrd="0" presId="urn:microsoft.com/office/officeart/2005/8/layout/radial1"/>
    <dgm:cxn modelId="{337A7879-0CDE-4E1E-8108-F03C17659D9E}" type="presParOf" srcId="{18D71926-3359-4695-9979-B30051535A02}" destId="{3101895C-7E42-452E-B7EA-2CAE067FA8BE}" srcOrd="13" destOrd="0" presId="urn:microsoft.com/office/officeart/2005/8/layout/radial1"/>
    <dgm:cxn modelId="{96D6652F-8989-4307-BA62-83BD81BD08FB}" type="presParOf" srcId="{3101895C-7E42-452E-B7EA-2CAE067FA8BE}" destId="{DDA7A155-441E-4E6A-9CCB-073D8DCCFC40}" srcOrd="0" destOrd="0" presId="urn:microsoft.com/office/officeart/2005/8/layout/radial1"/>
    <dgm:cxn modelId="{B7EA65C1-992F-4CF6-BE0A-A1F604C6DC0D}" type="presParOf" srcId="{18D71926-3359-4695-9979-B30051535A02}" destId="{322A6B13-DD32-4B74-A429-9DBF5F389B62}" srcOrd="14" destOrd="0" presId="urn:microsoft.com/office/officeart/2005/8/layout/radial1"/>
    <dgm:cxn modelId="{E15A63ED-E41B-42A8-B3C6-891B891F52B2}" type="presParOf" srcId="{18D71926-3359-4695-9979-B30051535A02}" destId="{8720C7A6-E643-4C46-8851-D7FAF183CE15}" srcOrd="15" destOrd="0" presId="urn:microsoft.com/office/officeart/2005/8/layout/radial1"/>
    <dgm:cxn modelId="{61EAC796-413C-4B30-A154-CD10ADD80CF7}" type="presParOf" srcId="{8720C7A6-E643-4C46-8851-D7FAF183CE15}" destId="{99A014B2-FE98-475C-86D3-8FA4F8343037}" srcOrd="0" destOrd="0" presId="urn:microsoft.com/office/officeart/2005/8/layout/radial1"/>
    <dgm:cxn modelId="{DCC2592C-9E41-47C0-8367-CCEA68B0CF8D}" type="presParOf" srcId="{18D71926-3359-4695-9979-B30051535A02}" destId="{D57620D1-AD6C-4DEB-A472-493D5CB37833}" srcOrd="16" destOrd="0" presId="urn:microsoft.com/office/officeart/2005/8/layout/radial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895E14A-6307-479F-A0F1-7B19FF52C9D5}">
      <dsp:nvSpPr>
        <dsp:cNvPr id="0" name=""/>
        <dsp:cNvSpPr/>
      </dsp:nvSpPr>
      <dsp:spPr>
        <a:xfrm>
          <a:off x="3419870" y="1966507"/>
          <a:ext cx="2466745" cy="1145145"/>
        </a:xfrm>
        <a:prstGeom prst="ellipse">
          <a:avLst/>
        </a:prstGeom>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a:bevelT w="63500" h="25400"/>
        </a:sp3d>
      </dsp:spPr>
      <dsp:style>
        <a:lnRef idx="0">
          <a:schemeClr val="accent5"/>
        </a:lnRef>
        <a:fillRef idx="3">
          <a:schemeClr val="accent5"/>
        </a:fillRef>
        <a:effectRef idx="3">
          <a:schemeClr val="accent5"/>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CA" sz="2600" kern="1200" dirty="0"/>
            <a:t>Uses of FREP</a:t>
          </a:r>
        </a:p>
      </dsp:txBody>
      <dsp:txXfrm>
        <a:off x="3419870" y="1966507"/>
        <a:ext cx="2466745" cy="1145145"/>
      </dsp:txXfrm>
    </dsp:sp>
    <dsp:sp modelId="{A4F3C312-2D33-46D0-B8DD-18CBFBC7235C}">
      <dsp:nvSpPr>
        <dsp:cNvPr id="0" name=""/>
        <dsp:cNvSpPr/>
      </dsp:nvSpPr>
      <dsp:spPr>
        <a:xfrm rot="18190197">
          <a:off x="4916124" y="1803859"/>
          <a:ext cx="420631" cy="22542"/>
        </a:xfrm>
        <a:custGeom>
          <a:avLst/>
          <a:gdLst/>
          <a:ahLst/>
          <a:cxnLst/>
          <a:rect l="0" t="0" r="0" b="0"/>
          <a:pathLst>
            <a:path>
              <a:moveTo>
                <a:pt x="0" y="11271"/>
              </a:moveTo>
              <a:lnTo>
                <a:pt x="420631" y="11271"/>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dirty="0"/>
        </a:p>
      </dsp:txBody>
      <dsp:txXfrm rot="18190197">
        <a:off x="5115924" y="1804614"/>
        <a:ext cx="21031" cy="21031"/>
      </dsp:txXfrm>
    </dsp:sp>
    <dsp:sp modelId="{95D7211B-DF0E-48E3-8152-4F1ABC3BBA13}">
      <dsp:nvSpPr>
        <dsp:cNvPr id="0" name=""/>
        <dsp:cNvSpPr/>
      </dsp:nvSpPr>
      <dsp:spPr>
        <a:xfrm>
          <a:off x="4644007" y="-72004"/>
          <a:ext cx="2244530" cy="1816498"/>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CA" sz="1800" kern="1200" dirty="0"/>
            <a:t>Professional Reliance</a:t>
          </a:r>
        </a:p>
      </dsp:txBody>
      <dsp:txXfrm>
        <a:off x="4644007" y="-72004"/>
        <a:ext cx="2244530" cy="1816498"/>
      </dsp:txXfrm>
    </dsp:sp>
    <dsp:sp modelId="{74E198BA-7790-427B-BC34-82B806CC2E1C}">
      <dsp:nvSpPr>
        <dsp:cNvPr id="0" name=""/>
        <dsp:cNvSpPr/>
      </dsp:nvSpPr>
      <dsp:spPr>
        <a:xfrm rot="19983714">
          <a:off x="5375297" y="1646542"/>
          <a:ext cx="2024317" cy="22542"/>
        </a:xfrm>
        <a:custGeom>
          <a:avLst/>
          <a:gdLst/>
          <a:ahLst/>
          <a:cxnLst/>
          <a:rect l="0" t="0" r="0" b="0"/>
          <a:pathLst>
            <a:path>
              <a:moveTo>
                <a:pt x="0" y="11271"/>
              </a:moveTo>
              <a:lnTo>
                <a:pt x="2024317" y="11271"/>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n-CA" sz="700" kern="1200" dirty="0"/>
        </a:p>
      </dsp:txBody>
      <dsp:txXfrm rot="19983714">
        <a:off x="6336847" y="1607205"/>
        <a:ext cx="101215" cy="101215"/>
      </dsp:txXfrm>
    </dsp:sp>
    <dsp:sp modelId="{B37A2682-0CE8-41B6-9B79-7AEC90A6D1C6}">
      <dsp:nvSpPr>
        <dsp:cNvPr id="0" name=""/>
        <dsp:cNvSpPr/>
      </dsp:nvSpPr>
      <dsp:spPr>
        <a:xfrm>
          <a:off x="7164285" y="80157"/>
          <a:ext cx="1750205" cy="1476401"/>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CA" sz="1800" kern="1200" dirty="0"/>
            <a:t>Results Based Forestry</a:t>
          </a:r>
        </a:p>
      </dsp:txBody>
      <dsp:txXfrm>
        <a:off x="7164285" y="80157"/>
        <a:ext cx="1750205" cy="1476401"/>
      </dsp:txXfrm>
    </dsp:sp>
    <dsp:sp modelId="{90B9393F-CF1E-4805-9E2D-FB942534E5FC}">
      <dsp:nvSpPr>
        <dsp:cNvPr id="0" name=""/>
        <dsp:cNvSpPr/>
      </dsp:nvSpPr>
      <dsp:spPr>
        <a:xfrm rot="181268">
          <a:off x="5877841" y="2625914"/>
          <a:ext cx="1268513" cy="22542"/>
        </a:xfrm>
        <a:custGeom>
          <a:avLst/>
          <a:gdLst/>
          <a:ahLst/>
          <a:cxnLst/>
          <a:rect l="0" t="0" r="0" b="0"/>
          <a:pathLst>
            <a:path>
              <a:moveTo>
                <a:pt x="0" y="11271"/>
              </a:moveTo>
              <a:lnTo>
                <a:pt x="1268513" y="11271"/>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dirty="0"/>
        </a:p>
      </dsp:txBody>
      <dsp:txXfrm rot="181268">
        <a:off x="6480385" y="2605472"/>
        <a:ext cx="63425" cy="63425"/>
      </dsp:txXfrm>
    </dsp:sp>
    <dsp:sp modelId="{5BAEB987-87D3-4866-9CE2-231EB5674118}">
      <dsp:nvSpPr>
        <dsp:cNvPr id="0" name=""/>
        <dsp:cNvSpPr/>
      </dsp:nvSpPr>
      <dsp:spPr>
        <a:xfrm>
          <a:off x="7144118" y="1710618"/>
          <a:ext cx="1999881" cy="2025395"/>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CA" sz="1800" kern="1200" dirty="0"/>
            <a:t>Climate Change</a:t>
          </a:r>
        </a:p>
      </dsp:txBody>
      <dsp:txXfrm>
        <a:off x="7144118" y="1710618"/>
        <a:ext cx="1999881" cy="2025395"/>
      </dsp:txXfrm>
    </dsp:sp>
    <dsp:sp modelId="{72C32BA3-A62D-4378-9224-77BAECC2CDF6}">
      <dsp:nvSpPr>
        <dsp:cNvPr id="0" name=""/>
        <dsp:cNvSpPr/>
      </dsp:nvSpPr>
      <dsp:spPr>
        <a:xfrm rot="2262638">
          <a:off x="5193255" y="3296517"/>
          <a:ext cx="908399" cy="22542"/>
        </a:xfrm>
        <a:custGeom>
          <a:avLst/>
          <a:gdLst/>
          <a:ahLst/>
          <a:cxnLst/>
          <a:rect l="0" t="0" r="0" b="0"/>
          <a:pathLst>
            <a:path>
              <a:moveTo>
                <a:pt x="0" y="11271"/>
              </a:moveTo>
              <a:lnTo>
                <a:pt x="908399" y="11271"/>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dirty="0"/>
        </a:p>
      </dsp:txBody>
      <dsp:txXfrm rot="2262638">
        <a:off x="5624745" y="3285078"/>
        <a:ext cx="45419" cy="45419"/>
      </dsp:txXfrm>
    </dsp:sp>
    <dsp:sp modelId="{3318A741-A7BF-48F7-9D66-C41B5F3D1B99}">
      <dsp:nvSpPr>
        <dsp:cNvPr id="0" name=""/>
        <dsp:cNvSpPr/>
      </dsp:nvSpPr>
      <dsp:spPr>
        <a:xfrm>
          <a:off x="5719324" y="3301173"/>
          <a:ext cx="2146506" cy="1784010"/>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CA" sz="1800" kern="1200" dirty="0"/>
            <a:t>Compliance &amp; Enforcement</a:t>
          </a:r>
        </a:p>
      </dsp:txBody>
      <dsp:txXfrm>
        <a:off x="5719324" y="3301173"/>
        <a:ext cx="2146506" cy="1784010"/>
      </dsp:txXfrm>
    </dsp:sp>
    <dsp:sp modelId="{BBBAF384-5E35-496C-8BE2-69FA274E12D3}">
      <dsp:nvSpPr>
        <dsp:cNvPr id="0" name=""/>
        <dsp:cNvSpPr/>
      </dsp:nvSpPr>
      <dsp:spPr>
        <a:xfrm rot="5624371">
          <a:off x="4428689" y="3275433"/>
          <a:ext cx="351380" cy="22542"/>
        </a:xfrm>
        <a:custGeom>
          <a:avLst/>
          <a:gdLst/>
          <a:ahLst/>
          <a:cxnLst/>
          <a:rect l="0" t="0" r="0" b="0"/>
          <a:pathLst>
            <a:path>
              <a:moveTo>
                <a:pt x="0" y="11271"/>
              </a:moveTo>
              <a:lnTo>
                <a:pt x="351380" y="11271"/>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dirty="0"/>
        </a:p>
      </dsp:txBody>
      <dsp:txXfrm rot="5624371">
        <a:off x="4595594" y="3277920"/>
        <a:ext cx="17569" cy="17569"/>
      </dsp:txXfrm>
    </dsp:sp>
    <dsp:sp modelId="{915B1FB1-1394-4D2D-8ADE-C8465BD2D820}">
      <dsp:nvSpPr>
        <dsp:cNvPr id="0" name=""/>
        <dsp:cNvSpPr/>
      </dsp:nvSpPr>
      <dsp:spPr>
        <a:xfrm>
          <a:off x="3560672" y="3460327"/>
          <a:ext cx="1945807" cy="1819326"/>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CA" sz="1800" kern="1200" dirty="0"/>
            <a:t>Knowledge of </a:t>
          </a:r>
          <a:r>
            <a:rPr lang="en-CA" sz="1800" kern="1200" dirty="0" smtClean="0"/>
            <a:t>Land Base</a:t>
          </a:r>
          <a:endParaRPr lang="en-CA" sz="1800" kern="1200" dirty="0"/>
        </a:p>
      </dsp:txBody>
      <dsp:txXfrm>
        <a:off x="3560672" y="3460327"/>
        <a:ext cx="1945807" cy="1819326"/>
      </dsp:txXfrm>
    </dsp:sp>
    <dsp:sp modelId="{0C97C8E3-3F07-411B-A888-A3F7700CF1F1}">
      <dsp:nvSpPr>
        <dsp:cNvPr id="0" name=""/>
        <dsp:cNvSpPr/>
      </dsp:nvSpPr>
      <dsp:spPr>
        <a:xfrm rot="8374016">
          <a:off x="3153324" y="3365650"/>
          <a:ext cx="1033217" cy="22542"/>
        </a:xfrm>
        <a:custGeom>
          <a:avLst/>
          <a:gdLst/>
          <a:ahLst/>
          <a:cxnLst/>
          <a:rect l="0" t="0" r="0" b="0"/>
          <a:pathLst>
            <a:path>
              <a:moveTo>
                <a:pt x="0" y="11271"/>
              </a:moveTo>
              <a:lnTo>
                <a:pt x="1033217" y="11271"/>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dirty="0"/>
        </a:p>
      </dsp:txBody>
      <dsp:txXfrm rot="8374016">
        <a:off x="3644103" y="3351090"/>
        <a:ext cx="51660" cy="51660"/>
      </dsp:txXfrm>
    </dsp:sp>
    <dsp:sp modelId="{ECEF8096-E1E5-456E-BCD4-CFFE532ADD20}">
      <dsp:nvSpPr>
        <dsp:cNvPr id="0" name=""/>
        <dsp:cNvSpPr/>
      </dsp:nvSpPr>
      <dsp:spPr>
        <a:xfrm>
          <a:off x="1763682" y="3438762"/>
          <a:ext cx="1735066" cy="1646421"/>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CA" sz="1800" kern="1200" dirty="0"/>
            <a:t>Policy &amp; Legislation</a:t>
          </a:r>
        </a:p>
      </dsp:txBody>
      <dsp:txXfrm>
        <a:off x="1763682" y="3438762"/>
        <a:ext cx="1735066" cy="1646421"/>
      </dsp:txXfrm>
    </dsp:sp>
    <dsp:sp modelId="{3101895C-7E42-452E-B7EA-2CAE067FA8BE}">
      <dsp:nvSpPr>
        <dsp:cNvPr id="0" name=""/>
        <dsp:cNvSpPr/>
      </dsp:nvSpPr>
      <dsp:spPr>
        <a:xfrm rot="10116599">
          <a:off x="2045982" y="2902917"/>
          <a:ext cx="1490504" cy="22542"/>
        </a:xfrm>
        <a:custGeom>
          <a:avLst/>
          <a:gdLst/>
          <a:ahLst/>
          <a:cxnLst/>
          <a:rect l="0" t="0" r="0" b="0"/>
          <a:pathLst>
            <a:path>
              <a:moveTo>
                <a:pt x="0" y="11271"/>
              </a:moveTo>
              <a:lnTo>
                <a:pt x="1490504" y="11271"/>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dirty="0"/>
        </a:p>
      </dsp:txBody>
      <dsp:txXfrm rot="10116599">
        <a:off x="2753972" y="2876926"/>
        <a:ext cx="74525" cy="74525"/>
      </dsp:txXfrm>
    </dsp:sp>
    <dsp:sp modelId="{322A6B13-DD32-4B74-A429-9DBF5F389B62}">
      <dsp:nvSpPr>
        <dsp:cNvPr id="0" name=""/>
        <dsp:cNvSpPr/>
      </dsp:nvSpPr>
      <dsp:spPr>
        <a:xfrm>
          <a:off x="0" y="2507999"/>
          <a:ext cx="2099360" cy="1514065"/>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CA" sz="1800" kern="1200" dirty="0"/>
            <a:t>Certification</a:t>
          </a:r>
        </a:p>
      </dsp:txBody>
      <dsp:txXfrm>
        <a:off x="0" y="2507999"/>
        <a:ext cx="2099360" cy="1514065"/>
      </dsp:txXfrm>
    </dsp:sp>
    <dsp:sp modelId="{8720C7A6-E643-4C46-8851-D7FAF183CE15}">
      <dsp:nvSpPr>
        <dsp:cNvPr id="0" name=""/>
        <dsp:cNvSpPr/>
      </dsp:nvSpPr>
      <dsp:spPr>
        <a:xfrm rot="12044296">
          <a:off x="2415037" y="1931264"/>
          <a:ext cx="1325360" cy="22542"/>
        </a:xfrm>
        <a:custGeom>
          <a:avLst/>
          <a:gdLst/>
          <a:ahLst/>
          <a:cxnLst/>
          <a:rect l="0" t="0" r="0" b="0"/>
          <a:pathLst>
            <a:path>
              <a:moveTo>
                <a:pt x="0" y="11271"/>
              </a:moveTo>
              <a:lnTo>
                <a:pt x="1325360" y="11271"/>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dirty="0"/>
        </a:p>
      </dsp:txBody>
      <dsp:txXfrm rot="12044296">
        <a:off x="3044583" y="1909401"/>
        <a:ext cx="66268" cy="66268"/>
      </dsp:txXfrm>
    </dsp:sp>
    <dsp:sp modelId="{D57620D1-AD6C-4DEB-A472-493D5CB37833}">
      <dsp:nvSpPr>
        <dsp:cNvPr id="0" name=""/>
        <dsp:cNvSpPr/>
      </dsp:nvSpPr>
      <dsp:spPr>
        <a:xfrm>
          <a:off x="0" y="80155"/>
          <a:ext cx="2553181" cy="2360831"/>
        </a:xfrm>
        <a:prstGeom prst="ellipse">
          <a:avLst/>
        </a:prstGeom>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a:bevelT w="63500" h="25400"/>
        </a:sp3d>
      </dsp:spPr>
      <dsp:style>
        <a:lnRef idx="0">
          <a:schemeClr val="accent1"/>
        </a:lnRef>
        <a:fillRef idx="3">
          <a:schemeClr val="accent1"/>
        </a:fillRef>
        <a:effectRef idx="3">
          <a:schemeClr val="accent1"/>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CA" sz="1800" kern="1200" dirty="0" smtClean="0"/>
            <a:t>Cumulative </a:t>
          </a:r>
          <a:r>
            <a:rPr lang="en-CA" sz="1800" kern="1200" dirty="0"/>
            <a:t>Effects</a:t>
          </a:r>
        </a:p>
      </dsp:txBody>
      <dsp:txXfrm>
        <a:off x="0" y="80155"/>
        <a:ext cx="2553181" cy="2360831"/>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image" Target="../media/image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6DAF8FE-E9BD-4EC8-8AEC-D5ECEAC44F41}" type="datetimeFigureOut">
              <a:rPr lang="en-CA" smtClean="0"/>
              <a:pPr/>
              <a:t>2012-02-16</a:t>
            </a:fld>
            <a:endParaRPr lang="en-CA"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EBCCFA7-B9A1-4D31-948D-E558057BCDB5}" type="slidenum">
              <a:rPr lang="en-CA" smtClean="0"/>
              <a:pPr/>
              <a:t>‹#›</a:t>
            </a:fld>
            <a:endParaRPr lang="en-CA"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CCE431-C5F2-49F9-8668-B55DD2987216}" type="datetimeFigureOut">
              <a:rPr lang="en-CA" smtClean="0"/>
              <a:pPr/>
              <a:t>2012-02-16</a:t>
            </a:fld>
            <a:endParaRPr lang="en-C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87CD45-FE3E-4542-994F-F64CBA6B82C7}" type="slidenum">
              <a:rPr lang="en-CA" smtClean="0"/>
              <a:pPr/>
              <a:t>‹#›</a:t>
            </a:fld>
            <a:endParaRPr lang="en-CA"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A61493-2F07-436F-A153-BA67F918A384}" type="slidenum">
              <a:rPr lang="en-CA"/>
              <a:pPr/>
              <a:t>1</a:t>
            </a:fld>
            <a:endParaRPr lang="en-CA" dirty="0"/>
          </a:p>
        </p:txBody>
      </p:sp>
      <p:sp>
        <p:nvSpPr>
          <p:cNvPr id="9218" name="Rectangle 2"/>
          <p:cNvSpPr>
            <a:spLocks noGrp="1" noRot="1" noChangeAspect="1" noChangeArrowheads="1" noTextEdit="1"/>
          </p:cNvSpPr>
          <p:nvPr>
            <p:ph type="sldImg"/>
          </p:nvPr>
        </p:nvSpPr>
        <p:spPr>
          <a:xfrm>
            <a:off x="1154410" y="689553"/>
            <a:ext cx="4549181" cy="3429000"/>
          </a:xfrm>
          <a:ln/>
        </p:spPr>
      </p:sp>
      <p:sp>
        <p:nvSpPr>
          <p:cNvPr id="9219" name="Rectangle 3"/>
          <p:cNvSpPr>
            <a:spLocks noGrp="1" noChangeArrowheads="1"/>
          </p:cNvSpPr>
          <p:nvPr>
            <p:ph type="body" idx="1"/>
          </p:nvPr>
        </p:nvSpPr>
        <p:spPr>
          <a:xfrm>
            <a:off x="686422" y="4344025"/>
            <a:ext cx="5485158" cy="4111365"/>
          </a:xfrm>
        </p:spPr>
        <p:txBody>
          <a:bodyPr/>
          <a:lstStyle/>
          <a:p>
            <a:r>
              <a:rPr lang="en-CA" sz="1200" kern="1200" baseline="0" dirty="0" smtClean="0">
                <a:solidFill>
                  <a:schemeClr val="tx1"/>
                </a:solidFill>
                <a:latin typeface="+mn-lt"/>
                <a:ea typeface="+mn-ea"/>
                <a:cs typeface="+mn-cs"/>
              </a:rPr>
              <a:t>The FREP mission, goals, priorities and focus areas are </a:t>
            </a:r>
            <a:r>
              <a:rPr lang="en-CA" sz="1200" b="1" kern="1200" baseline="0" dirty="0" smtClean="0">
                <a:solidFill>
                  <a:srgbClr val="FF0000"/>
                </a:solidFill>
                <a:latin typeface="+mn-lt"/>
                <a:ea typeface="+mn-ea"/>
                <a:cs typeface="+mn-cs"/>
              </a:rPr>
              <a:t>aligned with the MFLNRO vision and commitment </a:t>
            </a:r>
            <a:r>
              <a:rPr lang="en-CA" sz="1200" b="1" kern="1200" baseline="0" dirty="0" smtClean="0">
                <a:solidFill>
                  <a:srgbClr val="FFFF00"/>
                </a:solidFill>
                <a:latin typeface="+mn-lt"/>
                <a:ea typeface="+mn-ea"/>
                <a:cs typeface="+mn-cs"/>
              </a:rPr>
              <a:t>statements, the Ministry service plan and the provincial strategic plan.</a:t>
            </a:r>
            <a:r>
              <a:rPr lang="en-CA" sz="1200" b="1" kern="1200" baseline="0" dirty="0" smtClean="0">
                <a:solidFill>
                  <a:schemeClr val="tx1"/>
                </a:solidFill>
                <a:latin typeface="+mn-lt"/>
                <a:ea typeface="+mn-ea"/>
                <a:cs typeface="+mn-cs"/>
              </a:rPr>
              <a:t> </a:t>
            </a:r>
          </a:p>
          <a:p>
            <a:pPr>
              <a:buFont typeface="Arial" pitchFamily="34" charset="0"/>
              <a:buChar char="•"/>
            </a:pPr>
            <a:r>
              <a:rPr lang="en-CA" sz="1200" u="sng" kern="1200" baseline="0" dirty="0" smtClean="0">
                <a:solidFill>
                  <a:schemeClr val="tx1"/>
                </a:solidFill>
                <a:latin typeface="+mn-lt"/>
                <a:ea typeface="+mn-ea"/>
                <a:cs typeface="+mn-cs"/>
              </a:rPr>
              <a:t>2011/12 Provincial Strategic Plan: “Lead the world in sustainable environmental management...” </a:t>
            </a:r>
          </a:p>
          <a:p>
            <a:pPr>
              <a:buFont typeface="Arial" pitchFamily="34" charset="0"/>
              <a:buChar char="•"/>
            </a:pPr>
            <a:r>
              <a:rPr lang="en-CA" sz="1200" u="sng" kern="1200" baseline="0" dirty="0" smtClean="0">
                <a:solidFill>
                  <a:schemeClr val="tx1"/>
                </a:solidFill>
                <a:latin typeface="+mn-lt"/>
                <a:ea typeface="+mn-ea"/>
                <a:cs typeface="+mn-cs"/>
              </a:rPr>
              <a:t>MFLNRO Vision: Economic prosperity and environmental sustainability </a:t>
            </a:r>
          </a:p>
          <a:p>
            <a:pPr>
              <a:buFont typeface="Arial" pitchFamily="34" charset="0"/>
              <a:buChar char="•"/>
            </a:pPr>
            <a:r>
              <a:rPr lang="en-CA" sz="1200" u="sng" kern="1200" baseline="0" dirty="0" smtClean="0">
                <a:solidFill>
                  <a:schemeClr val="tx1"/>
                </a:solidFill>
                <a:latin typeface="+mn-lt"/>
                <a:ea typeface="+mn-ea"/>
                <a:cs typeface="+mn-cs"/>
              </a:rPr>
              <a:t>MFLNRO Commitment Statements: As a ministry we: </a:t>
            </a:r>
          </a:p>
          <a:p>
            <a:r>
              <a:rPr lang="en-CA" sz="1200" i="1" kern="1200" baseline="0" dirty="0" smtClean="0">
                <a:solidFill>
                  <a:schemeClr val="tx1"/>
                </a:solidFill>
                <a:latin typeface="+mn-lt"/>
                <a:ea typeface="+mn-ea"/>
                <a:cs typeface="+mn-cs"/>
              </a:rPr>
              <a:t>Make informed, integrated and durable resource management decisions </a:t>
            </a:r>
          </a:p>
          <a:p>
            <a:r>
              <a:rPr lang="en-CA" sz="1200" kern="1200" baseline="0" dirty="0" smtClean="0">
                <a:solidFill>
                  <a:schemeClr val="tx1"/>
                </a:solidFill>
                <a:latin typeface="+mn-lt"/>
                <a:ea typeface="+mn-ea"/>
                <a:cs typeface="+mn-cs"/>
              </a:rPr>
              <a:t>Based on science, best knowledge and an understanding of cumulative effects </a:t>
            </a:r>
          </a:p>
          <a:p>
            <a:r>
              <a:rPr lang="en-CA" sz="1200" kern="1200" baseline="0" dirty="0" smtClean="0">
                <a:solidFill>
                  <a:schemeClr val="tx1"/>
                </a:solidFill>
                <a:latin typeface="+mn-lt"/>
                <a:ea typeface="+mn-ea"/>
                <a:cs typeface="+mn-cs"/>
              </a:rPr>
              <a:t>Supported by clear standards, objectives, effectiveness monitoring, and an integrated compliance and enforcement framework </a:t>
            </a:r>
          </a:p>
          <a:p>
            <a:r>
              <a:rPr lang="en-CA" sz="1200" i="1" kern="1200" baseline="0" dirty="0" smtClean="0">
                <a:solidFill>
                  <a:schemeClr val="tx1"/>
                </a:solidFill>
                <a:latin typeface="+mn-lt"/>
                <a:ea typeface="+mn-ea"/>
                <a:cs typeface="+mn-cs"/>
              </a:rPr>
              <a:t>Collaborate with our partner agencies and others to achieve government’s priorities efficiently and effectively </a:t>
            </a:r>
          </a:p>
          <a:p>
            <a:r>
              <a:rPr lang="en-CA" sz="1200" kern="1200" baseline="0" dirty="0" smtClean="0">
                <a:solidFill>
                  <a:schemeClr val="tx1"/>
                </a:solidFill>
                <a:latin typeface="+mn-lt"/>
                <a:ea typeface="+mn-ea"/>
                <a:cs typeface="+mn-cs"/>
              </a:rPr>
              <a:t>streamlined permitting, easy access to quality, efficient client services and enhanced predictability on outcomes </a:t>
            </a:r>
          </a:p>
          <a:p>
            <a:r>
              <a:rPr lang="en-CA" sz="1200" kern="1200" baseline="0" dirty="0" smtClean="0">
                <a:solidFill>
                  <a:schemeClr val="tx1"/>
                </a:solidFill>
                <a:latin typeface="+mn-lt"/>
                <a:ea typeface="+mn-ea"/>
                <a:cs typeface="+mn-cs"/>
              </a:rPr>
              <a:t>sharing data, ideas and resources to optimize outcomes </a:t>
            </a:r>
          </a:p>
          <a:p>
            <a:r>
              <a:rPr lang="en-CA" sz="1200" kern="1200" baseline="0" dirty="0" smtClean="0">
                <a:solidFill>
                  <a:schemeClr val="tx1"/>
                </a:solidFill>
                <a:latin typeface="+mn-lt"/>
                <a:ea typeface="+mn-ea"/>
                <a:cs typeface="+mn-cs"/>
              </a:rPr>
              <a:t>responsive and adaptive to our changing environment, public and client needs </a:t>
            </a:r>
          </a:p>
          <a:p>
            <a:r>
              <a:rPr lang="en-CA" sz="1200" i="1" kern="1200" baseline="0" dirty="0" smtClean="0">
                <a:solidFill>
                  <a:schemeClr val="tx1"/>
                </a:solidFill>
                <a:latin typeface="+mn-lt"/>
                <a:ea typeface="+mn-ea"/>
                <a:cs typeface="+mn-cs"/>
              </a:rPr>
              <a:t>Are empowered, proud to belong, equipped to do our jobs, and encouraged to learn and grow </a:t>
            </a:r>
          </a:p>
          <a:p>
            <a:endParaRPr lang="en-CA" dirty="0"/>
          </a:p>
          <a:p>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9EB8D3-2CA2-4CF3-B448-79BD0AE4DB1C}" type="slidenum">
              <a:rPr lang="en-CA"/>
              <a:pPr/>
              <a:t>2</a:t>
            </a:fld>
            <a:endParaRPr lang="en-CA" dirty="0"/>
          </a:p>
        </p:txBody>
      </p:sp>
      <p:sp>
        <p:nvSpPr>
          <p:cNvPr id="7170" name="Rectangle 2"/>
          <p:cNvSpPr>
            <a:spLocks noGrp="1" noRot="1" noChangeAspect="1" noChangeArrowheads="1" noTextEdit="1"/>
          </p:cNvSpPr>
          <p:nvPr>
            <p:ph type="sldImg"/>
          </p:nvPr>
        </p:nvSpPr>
        <p:spPr>
          <a:xfrm>
            <a:off x="1154410" y="689553"/>
            <a:ext cx="4549181" cy="3429000"/>
          </a:xfrm>
          <a:ln/>
        </p:spPr>
      </p:sp>
      <p:sp>
        <p:nvSpPr>
          <p:cNvPr id="7171" name="Rectangle 3"/>
          <p:cNvSpPr>
            <a:spLocks noGrp="1" noChangeArrowheads="1"/>
          </p:cNvSpPr>
          <p:nvPr>
            <p:ph type="body" idx="1"/>
          </p:nvPr>
        </p:nvSpPr>
        <p:spPr>
          <a:xfrm>
            <a:off x="686422" y="4344025"/>
            <a:ext cx="5485158" cy="4111365"/>
          </a:xfrm>
        </p:spPr>
        <p:txBody>
          <a:bodyPr>
            <a:normAutofit/>
          </a:bodyPr>
          <a:lstStyle/>
          <a:p>
            <a:pPr>
              <a:buFont typeface="Arial" pitchFamily="34" charset="0"/>
              <a:buChar char="•"/>
            </a:pPr>
            <a:r>
              <a:rPr lang="en-CA" sz="900" dirty="0" smtClean="0"/>
              <a:t>Government committed to enhanced “back end monitoring and C&amp;E” in exchange for a results based framework which gave licensees more freedom to manage  </a:t>
            </a:r>
          </a:p>
          <a:p>
            <a:pPr>
              <a:buFont typeface="Arial" pitchFamily="34" charset="0"/>
              <a:buChar char="•"/>
            </a:pPr>
            <a:endParaRPr lang="en-CA" sz="900" dirty="0" smtClean="0"/>
          </a:p>
          <a:p>
            <a:pPr>
              <a:buFont typeface="Arial" pitchFamily="34" charset="0"/>
              <a:buChar char="•"/>
            </a:pPr>
            <a:r>
              <a:rPr lang="en-CA" sz="900" dirty="0" smtClean="0"/>
              <a:t>FREP is the foundation of the results based framework</a:t>
            </a:r>
          </a:p>
          <a:p>
            <a:pPr>
              <a:buFont typeface="Arial" pitchFamily="34" charset="0"/>
              <a:buChar char="•"/>
            </a:pPr>
            <a:endParaRPr lang="en-CA" sz="900" dirty="0" smtClean="0"/>
          </a:p>
          <a:p>
            <a:pPr>
              <a:buFont typeface="Arial" pitchFamily="34" charset="0"/>
              <a:buChar char="•"/>
            </a:pPr>
            <a:r>
              <a:rPr lang="en-CA" sz="900" dirty="0" smtClean="0"/>
              <a:t>As all resource sectors move towards results based/ professional reliance – it is critical that we succeed with the first “test case” – and we can’t succeed without adequate monitoring</a:t>
            </a:r>
          </a:p>
          <a:p>
            <a:pPr>
              <a:buFont typeface="Arial" pitchFamily="34" charset="0"/>
              <a:buChar char="•"/>
            </a:pPr>
            <a:endParaRPr lang="en-CA" sz="900" dirty="0" smtClean="0"/>
          </a:p>
          <a:p>
            <a:pPr>
              <a:buFont typeface="Arial" pitchFamily="34" charset="0"/>
              <a:buChar char="•"/>
            </a:pPr>
            <a:r>
              <a:rPr lang="en-CA" sz="900" u="sng" dirty="0" smtClean="0"/>
              <a:t>High profile example outside of BC:</a:t>
            </a:r>
          </a:p>
          <a:p>
            <a:pPr>
              <a:buFont typeface="Arial" pitchFamily="34" charset="0"/>
              <a:buNone/>
            </a:pPr>
            <a:r>
              <a:rPr lang="en-CA" sz="900" dirty="0" smtClean="0"/>
              <a:t>Quote from Peter Kent (Federal Minister of the Environment) on oil sand monitoring: "</a:t>
            </a:r>
            <a:r>
              <a:rPr lang="en-CA" sz="900" i="1" dirty="0" smtClean="0"/>
              <a:t>You can't do proper regulation, you can't do proper enforcement and you can't do very much until you have the scientific data to back up your decisions."</a:t>
            </a:r>
          </a:p>
          <a:p>
            <a:pPr>
              <a:buFont typeface="Arial" pitchFamily="34" charset="0"/>
              <a:buChar char="•"/>
            </a:pPr>
            <a:endParaRPr lang="en-CA" sz="9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CA" dirty="0" smtClean="0"/>
              <a:t>District staff collect data</a:t>
            </a:r>
          </a:p>
          <a:p>
            <a:pPr>
              <a:buFont typeface="Arial" pitchFamily="34" charset="0"/>
              <a:buChar char="•"/>
            </a:pPr>
            <a:endParaRPr lang="en-CA" dirty="0" smtClean="0"/>
          </a:p>
          <a:p>
            <a:pPr>
              <a:buFont typeface="Arial" pitchFamily="34" charset="0"/>
              <a:buChar char="•"/>
            </a:pPr>
            <a:r>
              <a:rPr lang="en-CA" dirty="0" smtClean="0"/>
              <a:t>Staff are trained – have become the local experts </a:t>
            </a:r>
          </a:p>
          <a:p>
            <a:pPr>
              <a:buFont typeface="Arial" pitchFamily="34" charset="0"/>
              <a:buChar char="•"/>
            </a:pPr>
            <a:endParaRPr lang="en-CA" dirty="0" smtClean="0"/>
          </a:p>
          <a:p>
            <a:pPr>
              <a:buFont typeface="Arial" pitchFamily="34" charset="0"/>
              <a:buChar char="•"/>
            </a:pPr>
            <a:r>
              <a:rPr lang="en-CA" dirty="0" smtClean="0"/>
              <a:t>Have monitored mostly the impacts of FPC – now monitoring FRPA – need to close the loop – but need samples to do so.</a:t>
            </a:r>
          </a:p>
          <a:p>
            <a:pPr>
              <a:buFont typeface="Arial" pitchFamily="34" charset="0"/>
              <a:buChar char="•"/>
            </a:pPr>
            <a:endParaRPr lang="en-CA" dirty="0" smtClean="0"/>
          </a:p>
          <a:p>
            <a:pPr>
              <a:buFont typeface="Arial" pitchFamily="34" charset="0"/>
              <a:buChar char="•"/>
            </a:pPr>
            <a:r>
              <a:rPr lang="en-CA" dirty="0" smtClean="0"/>
              <a:t>Have collected data on 10 of 11 FRPA values - - 11</a:t>
            </a:r>
            <a:r>
              <a:rPr lang="en-CA" baseline="30000" dirty="0" smtClean="0"/>
              <a:t>th</a:t>
            </a:r>
            <a:r>
              <a:rPr lang="en-CA" dirty="0" smtClean="0"/>
              <a:t> value (wildlife) has no data yet, but have completed some key development work (e.g., mountain goat, badger, tailed frog  protocols etc.)   </a:t>
            </a:r>
            <a:endParaRPr lang="en-CA" dirty="0"/>
          </a:p>
        </p:txBody>
      </p:sp>
      <p:sp>
        <p:nvSpPr>
          <p:cNvPr id="4" name="Slide Number Placeholder 3"/>
          <p:cNvSpPr>
            <a:spLocks noGrp="1"/>
          </p:cNvSpPr>
          <p:nvPr>
            <p:ph type="sldNum" sz="quarter" idx="10"/>
          </p:nvPr>
        </p:nvSpPr>
        <p:spPr/>
        <p:txBody>
          <a:bodyPr/>
          <a:lstStyle/>
          <a:p>
            <a:fld id="{EB87CD45-FE3E-4542-994F-F64CBA6B82C7}" type="slidenum">
              <a:rPr lang="en-CA" smtClean="0"/>
              <a:pPr/>
              <a:t>3</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Have identified 9 broad areas where FREP has an impact</a:t>
            </a:r>
          </a:p>
          <a:p>
            <a:endParaRPr lang="en-CA" dirty="0" smtClean="0"/>
          </a:p>
        </p:txBody>
      </p:sp>
      <p:sp>
        <p:nvSpPr>
          <p:cNvPr id="4" name="Slide Number Placeholder 3"/>
          <p:cNvSpPr>
            <a:spLocks noGrp="1"/>
          </p:cNvSpPr>
          <p:nvPr>
            <p:ph type="sldNum" sz="quarter" idx="10"/>
          </p:nvPr>
        </p:nvSpPr>
        <p:spPr/>
        <p:txBody>
          <a:bodyPr/>
          <a:lstStyle/>
          <a:p>
            <a:fld id="{EB87CD45-FE3E-4542-994F-F64CBA6B82C7}" type="slidenum">
              <a:rPr lang="en-CA" smtClean="0"/>
              <a:pPr/>
              <a:t>4</a:t>
            </a:fld>
            <a:endParaRPr lang="en-CA"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CA" dirty="0" smtClean="0"/>
              <a:t>Examples – quotes from people outside government  </a:t>
            </a:r>
          </a:p>
          <a:p>
            <a:pPr>
              <a:buFont typeface="Arial" pitchFamily="34" charset="0"/>
              <a:buChar char="•"/>
            </a:pPr>
            <a:endParaRPr lang="en-CA" dirty="0" smtClean="0"/>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CA" dirty="0" smtClean="0"/>
              <a:t>These three areas have huge potential – as does CE</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CA" dirty="0" smtClean="0"/>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CA" dirty="0" smtClean="0"/>
              <a:t>Certification uses of FREP can save industry significant expenditures – industry may be able to help offset some costs (e.g., paying for flights etc.) if they see the full value  </a:t>
            </a:r>
          </a:p>
          <a:p>
            <a:endParaRPr lang="en-CA" dirty="0" smtClean="0"/>
          </a:p>
          <a:p>
            <a:pPr>
              <a:buFont typeface="Arial" pitchFamily="34" charset="0"/>
              <a:buChar char="•"/>
            </a:pPr>
            <a:r>
              <a:rPr lang="en-CA" dirty="0" smtClean="0"/>
              <a:t>Value added to Professional Reliance includes:</a:t>
            </a:r>
          </a:p>
          <a:p>
            <a:pPr lvl="1">
              <a:buFont typeface="Arial" pitchFamily="34" charset="0"/>
              <a:buChar char="•"/>
            </a:pPr>
            <a:r>
              <a:rPr lang="en-CA" sz="1200" b="0" dirty="0" smtClean="0">
                <a:solidFill>
                  <a:schemeClr val="tx1"/>
                </a:solidFill>
              </a:rPr>
              <a:t>Training (currency of knowledge – skills development)</a:t>
            </a:r>
          </a:p>
          <a:p>
            <a:pPr lvl="1">
              <a:buFont typeface="Arial" pitchFamily="34" charset="0"/>
              <a:buChar char="•"/>
            </a:pPr>
            <a:r>
              <a:rPr lang="en-CA" sz="1200" b="0" dirty="0" smtClean="0">
                <a:solidFill>
                  <a:schemeClr val="tx1"/>
                </a:solidFill>
              </a:rPr>
              <a:t> Protocols and indicators (knowledge of most critical aspects of each resource value)</a:t>
            </a:r>
          </a:p>
          <a:p>
            <a:pPr lvl="1">
              <a:buFont typeface="Arial" pitchFamily="34" charset="0"/>
              <a:buChar char="•"/>
            </a:pPr>
            <a:r>
              <a:rPr lang="en-CA" sz="1200" b="0" dirty="0" smtClean="0">
                <a:solidFill>
                  <a:schemeClr val="tx1"/>
                </a:solidFill>
              </a:rPr>
              <a:t> Data (ability to see their results – outcomes of their practices)</a:t>
            </a:r>
          </a:p>
          <a:p>
            <a:pPr lvl="1">
              <a:buFont typeface="Arial" pitchFamily="34" charset="0"/>
              <a:buChar char="•"/>
            </a:pPr>
            <a:r>
              <a:rPr lang="en-CA" sz="1200" b="0" dirty="0" smtClean="0">
                <a:solidFill>
                  <a:schemeClr val="tx1"/>
                </a:solidFill>
              </a:rPr>
              <a:t> Results--extension products (maintaining currency of knowledge) </a:t>
            </a:r>
          </a:p>
          <a:p>
            <a:pPr lvl="1">
              <a:buFont typeface="Arial" pitchFamily="34" charset="0"/>
              <a:buChar char="•"/>
            </a:pPr>
            <a:r>
              <a:rPr lang="en-CA" sz="1200" b="0" dirty="0" smtClean="0">
                <a:solidFill>
                  <a:schemeClr val="tx1"/>
                </a:solidFill>
              </a:rPr>
              <a:t> Recommendations for continued improvement of practices (e.g., CF Report) </a:t>
            </a:r>
          </a:p>
          <a:p>
            <a:pPr lvl="1">
              <a:buFont typeface="Arial" pitchFamily="34" charset="0"/>
              <a:buChar char="•"/>
            </a:pPr>
            <a:r>
              <a:rPr lang="en-CA" sz="1200" b="0" dirty="0" smtClean="0">
                <a:solidFill>
                  <a:schemeClr val="tx1"/>
                </a:solidFill>
              </a:rPr>
              <a:t> Resource Value Team Leads (provincial expert knowledge)</a:t>
            </a:r>
          </a:p>
          <a:p>
            <a:pPr lvl="1">
              <a:buFont typeface="Arial" pitchFamily="34" charset="0"/>
              <a:buChar char="•"/>
            </a:pPr>
            <a:r>
              <a:rPr lang="en-CA" sz="1200" b="0" dirty="0" smtClean="0">
                <a:solidFill>
                  <a:schemeClr val="tx1"/>
                </a:solidFill>
              </a:rPr>
              <a:t>  District field staff (local resource value experts)</a:t>
            </a:r>
          </a:p>
          <a:p>
            <a:pPr>
              <a:buFont typeface="Arial" pitchFamily="34" charset="0"/>
              <a:buChar char="•"/>
            </a:pPr>
            <a:endParaRPr lang="en-CA" dirty="0"/>
          </a:p>
        </p:txBody>
      </p:sp>
      <p:sp>
        <p:nvSpPr>
          <p:cNvPr id="4" name="Slide Number Placeholder 3"/>
          <p:cNvSpPr>
            <a:spLocks noGrp="1"/>
          </p:cNvSpPr>
          <p:nvPr>
            <p:ph type="sldNum" sz="quarter" idx="10"/>
          </p:nvPr>
        </p:nvSpPr>
        <p:spPr/>
        <p:txBody>
          <a:bodyPr/>
          <a:lstStyle/>
          <a:p>
            <a:fld id="{EB87CD45-FE3E-4542-994F-F64CBA6B82C7}" type="slidenum">
              <a:rPr lang="en-CA" smtClean="0"/>
              <a:pPr/>
              <a:t>5</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500321F1-15C1-4D2B-B7CD-40BDB0E601A8}" type="slidenum">
              <a:rPr lang="en-CA" smtClean="0"/>
              <a:pPr/>
              <a:t>6</a:t>
            </a:fld>
            <a:endParaRPr lang="en-CA"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u="sng" dirty="0" smtClean="0"/>
              <a:t>Additional examples and potential include:</a:t>
            </a:r>
          </a:p>
          <a:p>
            <a:pPr>
              <a:buFont typeface="Arial" pitchFamily="34" charset="0"/>
              <a:buChar char="•"/>
            </a:pPr>
            <a:r>
              <a:rPr lang="en-CA" dirty="0" smtClean="0"/>
              <a:t> Cumulative effects – indicators, data, staff, experts ... </a:t>
            </a:r>
          </a:p>
          <a:p>
            <a:pPr>
              <a:buFont typeface="Arial" pitchFamily="34" charset="0"/>
              <a:buChar char="•"/>
            </a:pPr>
            <a:r>
              <a:rPr lang="en-CA" dirty="0" smtClean="0"/>
              <a:t> C&amp;E evidence</a:t>
            </a:r>
          </a:p>
          <a:p>
            <a:pPr>
              <a:buFont typeface="Arial" pitchFamily="34" charset="0"/>
              <a:buChar char="•"/>
            </a:pPr>
            <a:r>
              <a:rPr lang="en-CA" dirty="0" smtClean="0"/>
              <a:t> Climate change response decisions</a:t>
            </a:r>
          </a:p>
          <a:p>
            <a:pPr>
              <a:buFont typeface="Arial" pitchFamily="34" charset="0"/>
              <a:buChar char="•"/>
            </a:pPr>
            <a:r>
              <a:rPr lang="en-CA" dirty="0" smtClean="0"/>
              <a:t> Water Act Modernization </a:t>
            </a:r>
          </a:p>
          <a:p>
            <a:pPr>
              <a:buFont typeface="Arial" pitchFamily="34" charset="0"/>
              <a:buChar char="•"/>
            </a:pPr>
            <a:r>
              <a:rPr lang="en-CA" dirty="0" smtClean="0"/>
              <a:t> First Nations stewardship planning</a:t>
            </a:r>
          </a:p>
          <a:p>
            <a:pPr>
              <a:buFont typeface="Arial" pitchFamily="34" charset="0"/>
              <a:buChar char="•"/>
            </a:pPr>
            <a:r>
              <a:rPr lang="en-CA" dirty="0" smtClean="0"/>
              <a:t> FN Reasonable Opportunity Agreements</a:t>
            </a:r>
          </a:p>
          <a:p>
            <a:pPr>
              <a:buFont typeface="Arial" pitchFamily="34" charset="0"/>
              <a:buChar char="•"/>
            </a:pPr>
            <a:r>
              <a:rPr lang="en-CA" dirty="0" smtClean="0"/>
              <a:t> BCTS management activities </a:t>
            </a:r>
            <a:endParaRPr lang="en-CA" dirty="0"/>
          </a:p>
        </p:txBody>
      </p:sp>
      <p:sp>
        <p:nvSpPr>
          <p:cNvPr id="4" name="Slide Number Placeholder 3"/>
          <p:cNvSpPr>
            <a:spLocks noGrp="1"/>
          </p:cNvSpPr>
          <p:nvPr>
            <p:ph type="sldNum" sz="quarter" idx="10"/>
          </p:nvPr>
        </p:nvSpPr>
        <p:spPr/>
        <p:txBody>
          <a:bodyPr/>
          <a:lstStyle/>
          <a:p>
            <a:fld id="{EB87CD45-FE3E-4542-994F-F64CBA6B82C7}" type="slidenum">
              <a:rPr lang="en-CA" smtClean="0"/>
              <a:pPr/>
              <a:t>7</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1" indent="-647636">
              <a:lnSpc>
                <a:spcPts val="2880"/>
              </a:lnSpc>
            </a:pPr>
            <a:r>
              <a:rPr lang="en-CA" sz="2400" dirty="0" smtClean="0"/>
              <a:t>Significant effort has been made in communicating FREP (indicators, data, results, recommendations etc.)</a:t>
            </a:r>
          </a:p>
          <a:p>
            <a:pPr lvl="1" indent="-647636">
              <a:lnSpc>
                <a:spcPts val="2880"/>
              </a:lnSpc>
            </a:pPr>
            <a:endParaRPr lang="en-CA" sz="2400" dirty="0" smtClean="0"/>
          </a:p>
          <a:p>
            <a:pPr lvl="1" indent="-647636">
              <a:lnSpc>
                <a:spcPts val="2880"/>
              </a:lnSpc>
              <a:buFont typeface="Arial" pitchFamily="34" charset="0"/>
              <a:buChar char="•"/>
            </a:pPr>
            <a:r>
              <a:rPr lang="en-CA" sz="2400" dirty="0" smtClean="0"/>
              <a:t>YouTube Videos</a:t>
            </a:r>
          </a:p>
          <a:p>
            <a:pPr lvl="1" indent="-647636">
              <a:lnSpc>
                <a:spcPts val="2880"/>
              </a:lnSpc>
              <a:buFont typeface="Arial" pitchFamily="34" charset="0"/>
              <a:buChar char="•"/>
            </a:pPr>
            <a:r>
              <a:rPr lang="en-CA" sz="2400" dirty="0" smtClean="0"/>
              <a:t>Reports</a:t>
            </a:r>
          </a:p>
          <a:p>
            <a:pPr lvl="1" indent="-647636">
              <a:lnSpc>
                <a:spcPts val="2880"/>
              </a:lnSpc>
              <a:buFont typeface="Arial" pitchFamily="34" charset="0"/>
              <a:buChar char="•"/>
            </a:pPr>
            <a:r>
              <a:rPr lang="en-CA" sz="2400" dirty="0" smtClean="0"/>
              <a:t>Extension Notes</a:t>
            </a:r>
          </a:p>
          <a:p>
            <a:pPr lvl="1" indent="-647636">
              <a:lnSpc>
                <a:spcPts val="2880"/>
              </a:lnSpc>
              <a:buFont typeface="Arial" pitchFamily="34" charset="0"/>
              <a:buChar char="•"/>
            </a:pPr>
            <a:r>
              <a:rPr lang="en-CA" sz="2400" dirty="0" smtClean="0"/>
              <a:t>Presentations (licensees, PAC, Academic, SISCO, ABCFP, etc.) </a:t>
            </a:r>
          </a:p>
          <a:p>
            <a:pPr lvl="1" indent="-647636">
              <a:lnSpc>
                <a:spcPts val="2880"/>
              </a:lnSpc>
              <a:buFont typeface="Arial" pitchFamily="34" charset="0"/>
              <a:buChar char="•"/>
            </a:pPr>
            <a:r>
              <a:rPr lang="en-CA" sz="2400" dirty="0" smtClean="0"/>
              <a:t>Posters</a:t>
            </a:r>
          </a:p>
          <a:p>
            <a:pPr lvl="1" indent="-647636">
              <a:lnSpc>
                <a:spcPts val="2880"/>
              </a:lnSpc>
              <a:buFont typeface="Arial" pitchFamily="34" charset="0"/>
              <a:buChar char="•"/>
            </a:pPr>
            <a:r>
              <a:rPr lang="en-CA" sz="2400" dirty="0" smtClean="0"/>
              <a:t>Individual licensee presentations (their data) </a:t>
            </a:r>
          </a:p>
          <a:p>
            <a:pPr lvl="1" indent="-647636">
              <a:lnSpc>
                <a:spcPts val="2880"/>
              </a:lnSpc>
            </a:pPr>
            <a:endParaRPr lang="en-CA" sz="2400" dirty="0"/>
          </a:p>
        </p:txBody>
      </p:sp>
      <p:sp>
        <p:nvSpPr>
          <p:cNvPr id="4" name="Slide Number Placeholder 3"/>
          <p:cNvSpPr>
            <a:spLocks noGrp="1"/>
          </p:cNvSpPr>
          <p:nvPr>
            <p:ph type="sldNum" sz="quarter" idx="10"/>
          </p:nvPr>
        </p:nvSpPr>
        <p:spPr/>
        <p:txBody>
          <a:bodyPr/>
          <a:lstStyle/>
          <a:p>
            <a:fld id="{500321F1-15C1-4D2B-B7CD-40BDB0E601A8}" type="slidenum">
              <a:rPr lang="en-CA" smtClean="0"/>
              <a:pPr/>
              <a:t>8</a:t>
            </a:fld>
            <a:endParaRPr lang="en-CA"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CA" dirty="0" smtClean="0"/>
              <a:t>Strategy signed off by CF in November 2011 (endorsed by REDs)</a:t>
            </a:r>
          </a:p>
          <a:p>
            <a:pPr>
              <a:buFont typeface="Arial" pitchFamily="34" charset="0"/>
              <a:buNone/>
            </a:pPr>
            <a:endParaRPr lang="en-CA" dirty="0" smtClean="0"/>
          </a:p>
          <a:p>
            <a:pPr>
              <a:buFont typeface="Arial" pitchFamily="34" charset="0"/>
              <a:buChar char="•"/>
            </a:pPr>
            <a:r>
              <a:rPr lang="en-CA" dirty="0" smtClean="0"/>
              <a:t>Need to close the loop in 2012 by reporting on FRPA – but need enough samples to do this</a:t>
            </a:r>
          </a:p>
          <a:p>
            <a:pPr>
              <a:buFont typeface="Arial" pitchFamily="34" charset="0"/>
              <a:buChar char="•"/>
            </a:pPr>
            <a:endParaRPr lang="en-CA" dirty="0" smtClean="0"/>
          </a:p>
          <a:p>
            <a:pPr>
              <a:buFont typeface="Arial" pitchFamily="34" charset="0"/>
              <a:buChar char="•"/>
            </a:pPr>
            <a:r>
              <a:rPr lang="en-CA" dirty="0" smtClean="0"/>
              <a:t>Would like to expand monitoring into more multi-sector (oil and gas, independent power, mining operations, EAO, CE...) – but danger of thinning out staff resources too thinly and not being able to meaningfully report</a:t>
            </a:r>
          </a:p>
          <a:p>
            <a:pPr>
              <a:buFont typeface="Arial" pitchFamily="34" charset="0"/>
              <a:buChar char="•"/>
            </a:pPr>
            <a:endParaRPr lang="en-CA" dirty="0" smtClean="0"/>
          </a:p>
        </p:txBody>
      </p:sp>
      <p:sp>
        <p:nvSpPr>
          <p:cNvPr id="4" name="Slide Number Placeholder 3"/>
          <p:cNvSpPr>
            <a:spLocks noGrp="1"/>
          </p:cNvSpPr>
          <p:nvPr>
            <p:ph type="sldNum" sz="quarter" idx="10"/>
          </p:nvPr>
        </p:nvSpPr>
        <p:spPr/>
        <p:txBody>
          <a:bodyPr/>
          <a:lstStyle/>
          <a:p>
            <a:fld id="{500321F1-15C1-4D2B-B7CD-40BDB0E601A8}" type="slidenum">
              <a:rPr lang="en-CA" smtClean="0"/>
              <a:pPr/>
              <a:t>9</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p:spPr>
        <p:txBody>
          <a:bodyPr/>
          <a:lstStyle/>
          <a:p>
            <a:endParaRPr lang="en-CA" smtClean="0"/>
          </a:p>
        </p:txBody>
      </p:sp>
      <p:sp>
        <p:nvSpPr>
          <p:cNvPr id="4" name="Slide Number Placeholder 3"/>
          <p:cNvSpPr>
            <a:spLocks noGrp="1"/>
          </p:cNvSpPr>
          <p:nvPr>
            <p:ph type="sldNum" sz="quarter" idx="5"/>
          </p:nvPr>
        </p:nvSpPr>
        <p:spPr/>
        <p:txBody>
          <a:bodyPr/>
          <a:lstStyle/>
          <a:p>
            <a:pPr>
              <a:defRPr/>
            </a:pPr>
            <a:fld id="{4F147179-83BE-4EFB-9984-46740AB27CF1}" type="slidenum">
              <a:rPr lang="en-GB" smtClean="0"/>
              <a:pPr>
                <a:defRPr/>
              </a:pPr>
              <a:t>13</a:t>
            </a:fld>
            <a:endParaRPr lang="en-GB"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p:spPr>
        <p:txBody>
          <a:bodyPr/>
          <a:lstStyle/>
          <a:p>
            <a:endParaRPr lang="en-CA" smtClean="0"/>
          </a:p>
        </p:txBody>
      </p:sp>
      <p:sp>
        <p:nvSpPr>
          <p:cNvPr id="4" name="Slide Number Placeholder 3"/>
          <p:cNvSpPr>
            <a:spLocks noGrp="1"/>
          </p:cNvSpPr>
          <p:nvPr>
            <p:ph type="sldNum" sz="quarter" idx="5"/>
          </p:nvPr>
        </p:nvSpPr>
        <p:spPr/>
        <p:txBody>
          <a:bodyPr/>
          <a:lstStyle/>
          <a:p>
            <a:pPr>
              <a:defRPr/>
            </a:pPr>
            <a:fld id="{EF694062-E099-4817-A505-1AD3FC5C488B}" type="slidenum">
              <a:rPr lang="en-GB" smtClean="0"/>
              <a:pPr>
                <a:defRPr/>
              </a:pPr>
              <a:t>14</a:t>
            </a:fld>
            <a:endParaRPr lang="en-GB"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en-CA" smtClean="0"/>
          </a:p>
        </p:txBody>
      </p:sp>
      <p:sp>
        <p:nvSpPr>
          <p:cNvPr id="4" name="Slide Number Placeholder 3"/>
          <p:cNvSpPr>
            <a:spLocks noGrp="1"/>
          </p:cNvSpPr>
          <p:nvPr>
            <p:ph type="sldNum" sz="quarter" idx="5"/>
          </p:nvPr>
        </p:nvSpPr>
        <p:spPr/>
        <p:txBody>
          <a:bodyPr/>
          <a:lstStyle/>
          <a:p>
            <a:pPr>
              <a:defRPr/>
            </a:pPr>
            <a:fld id="{9C7880DE-F05C-40A0-AD89-0AAC3AA65B9A}" type="slidenum">
              <a:rPr lang="en-GB" smtClean="0"/>
              <a:pPr>
                <a:defRPr/>
              </a:pPr>
              <a:t>16</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BCB95CBD-FAB8-402E-AD79-1811746090C5}" type="datetimeFigureOut">
              <a:rPr lang="en-CA" smtClean="0"/>
              <a:pPr/>
              <a:t>2012-02-16</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604D2E5-697B-4853-8532-B8901E41A7B5}" type="slidenum">
              <a:rPr lang="en-CA" smtClean="0"/>
              <a:pPr/>
              <a:t>‹#›</a:t>
            </a:fld>
            <a:endParaRPr lang="en-CA"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CB95CBD-FAB8-402E-AD79-1811746090C5}" type="datetimeFigureOut">
              <a:rPr lang="en-CA" smtClean="0"/>
              <a:pPr/>
              <a:t>2012-02-16</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604D2E5-697B-4853-8532-B8901E41A7B5}" type="slidenum">
              <a:rPr lang="en-CA" smtClean="0"/>
              <a:pPr/>
              <a:t>‹#›</a:t>
            </a:fld>
            <a:endParaRPr lang="en-CA"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CB95CBD-FAB8-402E-AD79-1811746090C5}" type="datetimeFigureOut">
              <a:rPr lang="en-CA" smtClean="0"/>
              <a:pPr/>
              <a:t>2012-02-16</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604D2E5-697B-4853-8532-B8901E41A7B5}" type="slidenum">
              <a:rPr lang="en-CA" smtClean="0"/>
              <a:pPr/>
              <a:t>‹#›</a:t>
            </a:fld>
            <a:endParaRPr lang="en-CA"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BCB95CBD-FAB8-402E-AD79-1811746090C5}" type="datetimeFigureOut">
              <a:rPr lang="en-CA" smtClean="0"/>
              <a:pPr/>
              <a:t>2012-02-16</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B604D2E5-697B-4853-8532-B8901E41A7B5}" type="slidenum">
              <a:rPr lang="en-CA" smtClean="0"/>
              <a:pPr/>
              <a:t>‹#›</a:t>
            </a:fld>
            <a:endParaRPr lang="en-CA"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BCB95CBD-FAB8-402E-AD79-1811746090C5}" type="datetimeFigureOut">
              <a:rPr lang="en-CA" smtClean="0"/>
              <a:pPr/>
              <a:t>2012-02-16</a:t>
            </a:fld>
            <a:endParaRPr lang="en-CA" dirty="0"/>
          </a:p>
        </p:txBody>
      </p:sp>
      <p:sp>
        <p:nvSpPr>
          <p:cNvPr id="8" name="Footer Placeholder 7"/>
          <p:cNvSpPr>
            <a:spLocks noGrp="1"/>
          </p:cNvSpPr>
          <p:nvPr>
            <p:ph type="ftr" sz="quarter" idx="11"/>
          </p:nvPr>
        </p:nvSpPr>
        <p:spPr/>
        <p:txBody>
          <a:bodyPr/>
          <a:lstStyle/>
          <a:p>
            <a:endParaRPr lang="en-CA" dirty="0"/>
          </a:p>
        </p:txBody>
      </p:sp>
      <p:sp>
        <p:nvSpPr>
          <p:cNvPr id="9" name="Slide Number Placeholder 8"/>
          <p:cNvSpPr>
            <a:spLocks noGrp="1"/>
          </p:cNvSpPr>
          <p:nvPr>
            <p:ph type="sldNum" sz="quarter" idx="12"/>
          </p:nvPr>
        </p:nvSpPr>
        <p:spPr/>
        <p:txBody>
          <a:bodyPr/>
          <a:lstStyle/>
          <a:p>
            <a:fld id="{B604D2E5-697B-4853-8532-B8901E41A7B5}" type="slidenum">
              <a:rPr lang="en-CA" smtClean="0"/>
              <a:pPr/>
              <a:t>‹#›</a:t>
            </a:fld>
            <a:endParaRPr lang="en-CA"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BCB95CBD-FAB8-402E-AD79-1811746090C5}" type="datetimeFigureOut">
              <a:rPr lang="en-CA" smtClean="0"/>
              <a:pPr/>
              <a:t>2012-02-16</a:t>
            </a:fld>
            <a:endParaRPr lang="en-CA" dirty="0"/>
          </a:p>
        </p:txBody>
      </p:sp>
      <p:sp>
        <p:nvSpPr>
          <p:cNvPr id="4" name="Footer Placeholder 3"/>
          <p:cNvSpPr>
            <a:spLocks noGrp="1"/>
          </p:cNvSpPr>
          <p:nvPr>
            <p:ph type="ftr" sz="quarter" idx="11"/>
          </p:nvPr>
        </p:nvSpPr>
        <p:spPr/>
        <p:txBody>
          <a:bodyPr/>
          <a:lstStyle/>
          <a:p>
            <a:endParaRPr lang="en-CA" dirty="0"/>
          </a:p>
        </p:txBody>
      </p:sp>
      <p:sp>
        <p:nvSpPr>
          <p:cNvPr id="5" name="Slide Number Placeholder 4"/>
          <p:cNvSpPr>
            <a:spLocks noGrp="1"/>
          </p:cNvSpPr>
          <p:nvPr>
            <p:ph type="sldNum" sz="quarter" idx="12"/>
          </p:nvPr>
        </p:nvSpPr>
        <p:spPr/>
        <p:txBody>
          <a:bodyPr/>
          <a:lstStyle/>
          <a:p>
            <a:fld id="{B604D2E5-697B-4853-8532-B8901E41A7B5}" type="slidenum">
              <a:rPr lang="en-CA" smtClean="0"/>
              <a:pPr/>
              <a:t>‹#›</a:t>
            </a:fld>
            <a:endParaRPr lang="en-CA"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B95CBD-FAB8-402E-AD79-1811746090C5}" type="datetimeFigureOut">
              <a:rPr lang="en-CA" smtClean="0"/>
              <a:pPr/>
              <a:t>2012-02-16</a:t>
            </a:fld>
            <a:endParaRPr lang="en-CA" dirty="0"/>
          </a:p>
        </p:txBody>
      </p:sp>
      <p:sp>
        <p:nvSpPr>
          <p:cNvPr id="3" name="Footer Placeholder 2"/>
          <p:cNvSpPr>
            <a:spLocks noGrp="1"/>
          </p:cNvSpPr>
          <p:nvPr>
            <p:ph type="ftr" sz="quarter" idx="11"/>
          </p:nvPr>
        </p:nvSpPr>
        <p:spPr/>
        <p:txBody>
          <a:bodyPr/>
          <a:lstStyle/>
          <a:p>
            <a:endParaRPr lang="en-CA" dirty="0"/>
          </a:p>
        </p:txBody>
      </p:sp>
      <p:sp>
        <p:nvSpPr>
          <p:cNvPr id="4" name="Slide Number Placeholder 3"/>
          <p:cNvSpPr>
            <a:spLocks noGrp="1"/>
          </p:cNvSpPr>
          <p:nvPr>
            <p:ph type="sldNum" sz="quarter" idx="12"/>
          </p:nvPr>
        </p:nvSpPr>
        <p:spPr/>
        <p:txBody>
          <a:bodyPr/>
          <a:lstStyle/>
          <a:p>
            <a:fld id="{B604D2E5-697B-4853-8532-B8901E41A7B5}" type="slidenum">
              <a:rPr lang="en-CA" smtClean="0"/>
              <a:pPr/>
              <a:t>‹#›</a:t>
            </a:fld>
            <a:endParaRPr lang="en-C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B95CBD-FAB8-402E-AD79-1811746090C5}" type="datetimeFigureOut">
              <a:rPr lang="en-CA" smtClean="0"/>
              <a:pPr/>
              <a:t>2012-02-16</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B604D2E5-697B-4853-8532-B8901E41A7B5}" type="slidenum">
              <a:rPr lang="en-CA" smtClean="0"/>
              <a:pPr/>
              <a:t>‹#›</a:t>
            </a:fld>
            <a:endParaRPr lang="en-C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B95CBD-FAB8-402E-AD79-1811746090C5}" type="datetimeFigureOut">
              <a:rPr lang="en-CA" smtClean="0"/>
              <a:pPr/>
              <a:t>2012-02-16</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B604D2E5-697B-4853-8532-B8901E41A7B5}" type="slidenum">
              <a:rPr lang="en-CA" smtClean="0"/>
              <a:pPr/>
              <a:t>‹#›</a:t>
            </a:fld>
            <a:endParaRPr lang="en-CA"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CB95CBD-FAB8-402E-AD79-1811746090C5}" type="datetimeFigureOut">
              <a:rPr lang="en-CA" smtClean="0"/>
              <a:pPr/>
              <a:t>2012-02-16</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604D2E5-697B-4853-8532-B8901E41A7B5}" type="slidenum">
              <a:rPr lang="en-CA" smtClean="0"/>
              <a:pPr/>
              <a:t>‹#›</a:t>
            </a:fld>
            <a:endParaRPr lang="en-C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CB95CBD-FAB8-402E-AD79-1811746090C5}" type="datetimeFigureOut">
              <a:rPr lang="en-CA" smtClean="0"/>
              <a:pPr/>
              <a:t>2012-02-16</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604D2E5-697B-4853-8532-B8901E41A7B5}" type="slidenum">
              <a:rPr lang="en-CA" smtClean="0"/>
              <a:pPr/>
              <a:t>‹#›</a:t>
            </a:fld>
            <a:endParaRPr lang="en-CA"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B95CBD-FAB8-402E-AD79-1811746090C5}" type="datetimeFigureOut">
              <a:rPr lang="en-CA" smtClean="0"/>
              <a:pPr/>
              <a:t>2012-02-16</a:t>
            </a:fld>
            <a:endParaRPr lang="en-C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04D2E5-697B-4853-8532-B8901E41A7B5}" type="slidenum">
              <a:rPr lang="en-CA" smtClean="0"/>
              <a:pPr/>
              <a:t>‹#›</a:t>
            </a:fld>
            <a:endParaRPr lang="en-CA"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6.png"/><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8.png"/><Relationship Id="rId1" Type="http://schemas.openxmlformats.org/officeDocument/2006/relationships/slideLayout" Target="../slideLayouts/slideLayout4.xml"/><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chart" Target="../charts/chart4.xml"/><Relationship Id="rId4" Type="http://schemas.openxmlformats.org/officeDocument/2006/relationships/chart" Target="../charts/chart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chart" Target="../charts/chart6.xml"/><Relationship Id="rId4" Type="http://schemas.openxmlformats.org/officeDocument/2006/relationships/chart" Target="../charts/chart5.xml"/></Relationships>
</file>

<file path=ppt/slides/_rels/slide15.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chart" Target="../charts/chart8.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https://lh4.googleusercontent.com/_RGoOi-xpH24/TVMcYNHs5rI/AAAAAAAAAWo/0kuV25sIrmY/s640/%5C%5CDoor%5CTHCHEN%24%5CPROFILE%5CDESKTOP%5C2011%20photo%20contest%5CLandscape%5CPort%20Alice%20Slide%20Sept%202010.JPG"/>
          <p:cNvPicPr>
            <a:picLocks noChangeAspect="1" noChangeArrowheads="1"/>
          </p:cNvPicPr>
          <p:nvPr/>
        </p:nvPicPr>
        <p:blipFill>
          <a:blip r:embed="rId3" cstate="print">
            <a:duotone>
              <a:schemeClr val="bg2">
                <a:shade val="45000"/>
                <a:satMod val="135000"/>
              </a:schemeClr>
              <a:prstClr val="white"/>
            </a:duotone>
          </a:blip>
          <a:srcRect/>
          <a:stretch>
            <a:fillRect/>
          </a:stretch>
        </p:blipFill>
        <p:spPr bwMode="auto">
          <a:xfrm>
            <a:off x="0" y="0"/>
            <a:ext cx="9225425" cy="6919069"/>
          </a:xfrm>
          <a:prstGeom prst="rect">
            <a:avLst/>
          </a:prstGeom>
          <a:noFill/>
        </p:spPr>
      </p:pic>
      <p:sp>
        <p:nvSpPr>
          <p:cNvPr id="8194" name="Rectangle 2"/>
          <p:cNvSpPr>
            <a:spLocks noGrp="1" noChangeArrowheads="1"/>
          </p:cNvSpPr>
          <p:nvPr>
            <p:ph type="title"/>
          </p:nvPr>
        </p:nvSpPr>
        <p:spPr>
          <a:xfrm>
            <a:off x="467544" y="188640"/>
            <a:ext cx="8229600" cy="1106760"/>
          </a:xfrm>
        </p:spPr>
        <p:txBody>
          <a:bodyPr/>
          <a:lstStyle/>
          <a:p>
            <a:r>
              <a:rPr lang="en-CA" dirty="0"/>
              <a:t>FREP Mission</a:t>
            </a:r>
          </a:p>
        </p:txBody>
      </p:sp>
      <p:sp>
        <p:nvSpPr>
          <p:cNvPr id="8195" name="Rectangle 3"/>
          <p:cNvSpPr>
            <a:spLocks noGrp="1" noChangeArrowheads="1"/>
          </p:cNvSpPr>
          <p:nvPr>
            <p:ph idx="1"/>
          </p:nvPr>
        </p:nvSpPr>
        <p:spPr>
          <a:xfrm>
            <a:off x="0" y="1196752"/>
            <a:ext cx="9144000" cy="4883373"/>
          </a:xfrm>
        </p:spPr>
        <p:txBody>
          <a:bodyPr>
            <a:noAutofit/>
          </a:bodyPr>
          <a:lstStyle/>
          <a:p>
            <a:pPr indent="7938" algn="ctr">
              <a:buFontTx/>
              <a:buNone/>
            </a:pPr>
            <a:endParaRPr lang="en-CA" sz="3600" dirty="0" smtClean="0"/>
          </a:p>
          <a:p>
            <a:pPr indent="7938" algn="ctr">
              <a:buFontTx/>
              <a:buNone/>
            </a:pPr>
            <a:r>
              <a:rPr lang="en-CA" sz="3600" dirty="0" smtClean="0"/>
              <a:t>...</a:t>
            </a:r>
            <a:r>
              <a:rPr lang="en-CA" sz="3600" b="1" i="1" dirty="0" smtClean="0"/>
              <a:t>communicating </a:t>
            </a:r>
            <a:r>
              <a:rPr lang="en-CA" sz="3600" b="1" i="1" dirty="0"/>
              <a:t>science-based information to enhance the knowledge of resource professionals and inform balanced decision making </a:t>
            </a:r>
            <a:r>
              <a:rPr lang="en-CA" sz="3600" b="1" i="1" dirty="0" smtClean="0"/>
              <a:t>and </a:t>
            </a:r>
            <a:r>
              <a:rPr lang="en-CA" sz="3600" b="1" i="1" dirty="0"/>
              <a:t>continuous </a:t>
            </a:r>
            <a:r>
              <a:rPr lang="en-CA" sz="3600" b="1" i="1" dirty="0" smtClean="0"/>
              <a:t>improvement... </a:t>
            </a:r>
            <a:endParaRPr lang="en-CA" sz="3600"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2"/>
          <p:cNvSpPr>
            <a:spLocks noChangeAspect="1" noChangeArrowheads="1" noTextEdit="1"/>
          </p:cNvSpPr>
          <p:nvPr/>
        </p:nvSpPr>
        <p:spPr bwMode="auto">
          <a:xfrm>
            <a:off x="1403648" y="2060848"/>
            <a:ext cx="6484303" cy="4317727"/>
          </a:xfrm>
          <a:prstGeom prst="rect">
            <a:avLst/>
          </a:prstGeom>
          <a:solidFill>
            <a:srgbClr val="FFFFFF"/>
          </a:solidFill>
          <a:ln w="9525" algn="ctr">
            <a:solidFill>
              <a:srgbClr val="000000"/>
            </a:solidFill>
            <a:miter lim="800000"/>
            <a:headEnd/>
            <a:tailEnd/>
          </a:ln>
        </p:spPr>
        <p:txBody>
          <a:bodyPr/>
          <a:lstStyle/>
          <a:p>
            <a:endParaRPr lang="en-CA" dirty="0"/>
          </a:p>
        </p:txBody>
      </p:sp>
      <p:sp>
        <p:nvSpPr>
          <p:cNvPr id="6147" name="Rectangle 3"/>
          <p:cNvSpPr>
            <a:spLocks noChangeArrowheads="1"/>
          </p:cNvSpPr>
          <p:nvPr/>
        </p:nvSpPr>
        <p:spPr bwMode="auto">
          <a:xfrm>
            <a:off x="1600200" y="2492896"/>
            <a:ext cx="6096000" cy="3884092"/>
          </a:xfrm>
          <a:prstGeom prst="rect">
            <a:avLst/>
          </a:prstGeom>
          <a:solidFill>
            <a:srgbClr val="FFFFFF"/>
          </a:solidFill>
          <a:ln w="9525">
            <a:noFill/>
            <a:miter lim="800000"/>
            <a:headEnd/>
            <a:tailEnd/>
          </a:ln>
        </p:spPr>
        <p:txBody>
          <a:bodyPr/>
          <a:lstStyle/>
          <a:p>
            <a:endParaRPr lang="en-CA" dirty="0"/>
          </a:p>
        </p:txBody>
      </p:sp>
      <p:sp>
        <p:nvSpPr>
          <p:cNvPr id="6152" name="Freeform 8"/>
          <p:cNvSpPr>
            <a:spLocks/>
          </p:cNvSpPr>
          <p:nvPr/>
        </p:nvSpPr>
        <p:spPr bwMode="auto">
          <a:xfrm>
            <a:off x="1763688" y="2708920"/>
            <a:ext cx="5773738" cy="504825"/>
          </a:xfrm>
          <a:custGeom>
            <a:avLst/>
            <a:gdLst/>
            <a:ahLst/>
            <a:cxnLst>
              <a:cxn ang="0">
                <a:pos x="96" y="1"/>
              </a:cxn>
              <a:cxn ang="0">
                <a:pos x="75" y="4"/>
              </a:cxn>
              <a:cxn ang="0">
                <a:pos x="56" y="12"/>
              </a:cxn>
              <a:cxn ang="0">
                <a:pos x="40" y="23"/>
              </a:cxn>
              <a:cxn ang="0">
                <a:pos x="26" y="39"/>
              </a:cxn>
              <a:cxn ang="0">
                <a:pos x="13" y="55"/>
              </a:cxn>
              <a:cxn ang="0">
                <a:pos x="5" y="74"/>
              </a:cxn>
              <a:cxn ang="0">
                <a:pos x="2" y="95"/>
              </a:cxn>
              <a:cxn ang="0">
                <a:pos x="0" y="532"/>
              </a:cxn>
              <a:cxn ang="0">
                <a:pos x="3" y="552"/>
              </a:cxn>
              <a:cxn ang="0">
                <a:pos x="10" y="573"/>
              </a:cxn>
              <a:cxn ang="0">
                <a:pos x="19" y="591"/>
              </a:cxn>
              <a:cxn ang="0">
                <a:pos x="32" y="607"/>
              </a:cxn>
              <a:cxn ang="0">
                <a:pos x="48" y="619"/>
              </a:cxn>
              <a:cxn ang="0">
                <a:pos x="65" y="629"/>
              </a:cxn>
              <a:cxn ang="0">
                <a:pos x="86" y="635"/>
              </a:cxn>
              <a:cxn ang="0">
                <a:pos x="107" y="637"/>
              </a:cxn>
              <a:cxn ang="0">
                <a:pos x="7178" y="637"/>
              </a:cxn>
              <a:cxn ang="0">
                <a:pos x="7199" y="632"/>
              </a:cxn>
              <a:cxn ang="0">
                <a:pos x="7218" y="624"/>
              </a:cxn>
              <a:cxn ang="0">
                <a:pos x="7236" y="613"/>
              </a:cxn>
              <a:cxn ang="0">
                <a:pos x="7250" y="599"/>
              </a:cxn>
              <a:cxn ang="0">
                <a:pos x="7261" y="581"/>
              </a:cxn>
              <a:cxn ang="0">
                <a:pos x="7269" y="562"/>
              </a:cxn>
              <a:cxn ang="0">
                <a:pos x="7274" y="541"/>
              </a:cxn>
              <a:cxn ang="0">
                <a:pos x="7274" y="106"/>
              </a:cxn>
              <a:cxn ang="0">
                <a:pos x="7272" y="86"/>
              </a:cxn>
              <a:cxn ang="0">
                <a:pos x="7266" y="65"/>
              </a:cxn>
              <a:cxn ang="0">
                <a:pos x="7256" y="47"/>
              </a:cxn>
              <a:cxn ang="0">
                <a:pos x="7242" y="31"/>
              </a:cxn>
              <a:cxn ang="0">
                <a:pos x="7228" y="19"/>
              </a:cxn>
              <a:cxn ang="0">
                <a:pos x="7209" y="8"/>
              </a:cxn>
              <a:cxn ang="0">
                <a:pos x="7189" y="3"/>
              </a:cxn>
              <a:cxn ang="0">
                <a:pos x="7167" y="0"/>
              </a:cxn>
            </a:cxnLst>
            <a:rect l="0" t="0" r="r" b="b"/>
            <a:pathLst>
              <a:path w="7274" h="637">
                <a:moveTo>
                  <a:pt x="107" y="0"/>
                </a:moveTo>
                <a:lnTo>
                  <a:pt x="96" y="1"/>
                </a:lnTo>
                <a:lnTo>
                  <a:pt x="86" y="3"/>
                </a:lnTo>
                <a:lnTo>
                  <a:pt x="75" y="4"/>
                </a:lnTo>
                <a:lnTo>
                  <a:pt x="65" y="8"/>
                </a:lnTo>
                <a:lnTo>
                  <a:pt x="56" y="12"/>
                </a:lnTo>
                <a:lnTo>
                  <a:pt x="48" y="19"/>
                </a:lnTo>
                <a:lnTo>
                  <a:pt x="40" y="23"/>
                </a:lnTo>
                <a:lnTo>
                  <a:pt x="32" y="31"/>
                </a:lnTo>
                <a:lnTo>
                  <a:pt x="26" y="39"/>
                </a:lnTo>
                <a:lnTo>
                  <a:pt x="19" y="47"/>
                </a:lnTo>
                <a:lnTo>
                  <a:pt x="13" y="55"/>
                </a:lnTo>
                <a:lnTo>
                  <a:pt x="10" y="65"/>
                </a:lnTo>
                <a:lnTo>
                  <a:pt x="5" y="74"/>
                </a:lnTo>
                <a:lnTo>
                  <a:pt x="3" y="86"/>
                </a:lnTo>
                <a:lnTo>
                  <a:pt x="2" y="95"/>
                </a:lnTo>
                <a:lnTo>
                  <a:pt x="0" y="106"/>
                </a:lnTo>
                <a:lnTo>
                  <a:pt x="0" y="532"/>
                </a:lnTo>
                <a:lnTo>
                  <a:pt x="2" y="541"/>
                </a:lnTo>
                <a:lnTo>
                  <a:pt x="3" y="552"/>
                </a:lnTo>
                <a:lnTo>
                  <a:pt x="5" y="562"/>
                </a:lnTo>
                <a:lnTo>
                  <a:pt x="10" y="573"/>
                </a:lnTo>
                <a:lnTo>
                  <a:pt x="13" y="581"/>
                </a:lnTo>
                <a:lnTo>
                  <a:pt x="19" y="591"/>
                </a:lnTo>
                <a:lnTo>
                  <a:pt x="26" y="599"/>
                </a:lnTo>
                <a:lnTo>
                  <a:pt x="32" y="607"/>
                </a:lnTo>
                <a:lnTo>
                  <a:pt x="40" y="613"/>
                </a:lnTo>
                <a:lnTo>
                  <a:pt x="48" y="619"/>
                </a:lnTo>
                <a:lnTo>
                  <a:pt x="56" y="624"/>
                </a:lnTo>
                <a:lnTo>
                  <a:pt x="65" y="629"/>
                </a:lnTo>
                <a:lnTo>
                  <a:pt x="75" y="632"/>
                </a:lnTo>
                <a:lnTo>
                  <a:pt x="86" y="635"/>
                </a:lnTo>
                <a:lnTo>
                  <a:pt x="96" y="637"/>
                </a:lnTo>
                <a:lnTo>
                  <a:pt x="107" y="637"/>
                </a:lnTo>
                <a:lnTo>
                  <a:pt x="7167" y="637"/>
                </a:lnTo>
                <a:lnTo>
                  <a:pt x="7178" y="637"/>
                </a:lnTo>
                <a:lnTo>
                  <a:pt x="7189" y="635"/>
                </a:lnTo>
                <a:lnTo>
                  <a:pt x="7199" y="632"/>
                </a:lnTo>
                <a:lnTo>
                  <a:pt x="7209" y="629"/>
                </a:lnTo>
                <a:lnTo>
                  <a:pt x="7218" y="624"/>
                </a:lnTo>
                <a:lnTo>
                  <a:pt x="7228" y="619"/>
                </a:lnTo>
                <a:lnTo>
                  <a:pt x="7236" y="613"/>
                </a:lnTo>
                <a:lnTo>
                  <a:pt x="7242" y="607"/>
                </a:lnTo>
                <a:lnTo>
                  <a:pt x="7250" y="599"/>
                </a:lnTo>
                <a:lnTo>
                  <a:pt x="7256" y="591"/>
                </a:lnTo>
                <a:lnTo>
                  <a:pt x="7261" y="581"/>
                </a:lnTo>
                <a:lnTo>
                  <a:pt x="7266" y="573"/>
                </a:lnTo>
                <a:lnTo>
                  <a:pt x="7269" y="562"/>
                </a:lnTo>
                <a:lnTo>
                  <a:pt x="7272" y="552"/>
                </a:lnTo>
                <a:lnTo>
                  <a:pt x="7274" y="541"/>
                </a:lnTo>
                <a:lnTo>
                  <a:pt x="7274" y="532"/>
                </a:lnTo>
                <a:lnTo>
                  <a:pt x="7274" y="106"/>
                </a:lnTo>
                <a:lnTo>
                  <a:pt x="7274" y="95"/>
                </a:lnTo>
                <a:lnTo>
                  <a:pt x="7272" y="86"/>
                </a:lnTo>
                <a:lnTo>
                  <a:pt x="7269" y="74"/>
                </a:lnTo>
                <a:lnTo>
                  <a:pt x="7266" y="65"/>
                </a:lnTo>
                <a:lnTo>
                  <a:pt x="7261" y="55"/>
                </a:lnTo>
                <a:lnTo>
                  <a:pt x="7256" y="47"/>
                </a:lnTo>
                <a:lnTo>
                  <a:pt x="7250" y="39"/>
                </a:lnTo>
                <a:lnTo>
                  <a:pt x="7242" y="31"/>
                </a:lnTo>
                <a:lnTo>
                  <a:pt x="7236" y="23"/>
                </a:lnTo>
                <a:lnTo>
                  <a:pt x="7228" y="19"/>
                </a:lnTo>
                <a:lnTo>
                  <a:pt x="7218" y="12"/>
                </a:lnTo>
                <a:lnTo>
                  <a:pt x="7209" y="8"/>
                </a:lnTo>
                <a:lnTo>
                  <a:pt x="7199" y="4"/>
                </a:lnTo>
                <a:lnTo>
                  <a:pt x="7189" y="3"/>
                </a:lnTo>
                <a:lnTo>
                  <a:pt x="7178" y="1"/>
                </a:lnTo>
                <a:lnTo>
                  <a:pt x="7167" y="0"/>
                </a:lnTo>
                <a:lnTo>
                  <a:pt x="107" y="0"/>
                </a:lnTo>
                <a:close/>
              </a:path>
            </a:pathLst>
          </a:custGeom>
          <a:solidFill>
            <a:srgbClr val="BBCEFF"/>
          </a:solidFill>
          <a:ln w="9525">
            <a:noFill/>
            <a:round/>
            <a:headEnd/>
            <a:tailEnd/>
          </a:ln>
        </p:spPr>
        <p:txBody>
          <a:bodyPr/>
          <a:lstStyle/>
          <a:p>
            <a:endParaRPr lang="en-CA" dirty="0"/>
          </a:p>
        </p:txBody>
      </p:sp>
      <p:sp>
        <p:nvSpPr>
          <p:cNvPr id="6153" name="Freeform 9"/>
          <p:cNvSpPr>
            <a:spLocks/>
          </p:cNvSpPr>
          <p:nvPr/>
        </p:nvSpPr>
        <p:spPr bwMode="auto">
          <a:xfrm>
            <a:off x="1746250" y="2697163"/>
            <a:ext cx="5773738" cy="504825"/>
          </a:xfrm>
          <a:custGeom>
            <a:avLst/>
            <a:gdLst/>
            <a:ahLst/>
            <a:cxnLst>
              <a:cxn ang="0">
                <a:pos x="96" y="1"/>
              </a:cxn>
              <a:cxn ang="0">
                <a:pos x="75" y="4"/>
              </a:cxn>
              <a:cxn ang="0">
                <a:pos x="56" y="12"/>
              </a:cxn>
              <a:cxn ang="0">
                <a:pos x="40" y="23"/>
              </a:cxn>
              <a:cxn ang="0">
                <a:pos x="26" y="39"/>
              </a:cxn>
              <a:cxn ang="0">
                <a:pos x="13" y="55"/>
              </a:cxn>
              <a:cxn ang="0">
                <a:pos x="5" y="74"/>
              </a:cxn>
              <a:cxn ang="0">
                <a:pos x="2" y="95"/>
              </a:cxn>
              <a:cxn ang="0">
                <a:pos x="0" y="532"/>
              </a:cxn>
              <a:cxn ang="0">
                <a:pos x="3" y="552"/>
              </a:cxn>
              <a:cxn ang="0">
                <a:pos x="10" y="573"/>
              </a:cxn>
              <a:cxn ang="0">
                <a:pos x="19" y="591"/>
              </a:cxn>
              <a:cxn ang="0">
                <a:pos x="32" y="607"/>
              </a:cxn>
              <a:cxn ang="0">
                <a:pos x="48" y="619"/>
              </a:cxn>
              <a:cxn ang="0">
                <a:pos x="65" y="629"/>
              </a:cxn>
              <a:cxn ang="0">
                <a:pos x="86" y="635"/>
              </a:cxn>
              <a:cxn ang="0">
                <a:pos x="107" y="637"/>
              </a:cxn>
              <a:cxn ang="0">
                <a:pos x="7178" y="637"/>
              </a:cxn>
              <a:cxn ang="0">
                <a:pos x="7199" y="632"/>
              </a:cxn>
              <a:cxn ang="0">
                <a:pos x="7218" y="624"/>
              </a:cxn>
              <a:cxn ang="0">
                <a:pos x="7236" y="613"/>
              </a:cxn>
              <a:cxn ang="0">
                <a:pos x="7250" y="599"/>
              </a:cxn>
              <a:cxn ang="0">
                <a:pos x="7261" y="581"/>
              </a:cxn>
              <a:cxn ang="0">
                <a:pos x="7269" y="562"/>
              </a:cxn>
              <a:cxn ang="0">
                <a:pos x="7274" y="541"/>
              </a:cxn>
              <a:cxn ang="0">
                <a:pos x="7274" y="106"/>
              </a:cxn>
              <a:cxn ang="0">
                <a:pos x="7272" y="86"/>
              </a:cxn>
              <a:cxn ang="0">
                <a:pos x="7266" y="65"/>
              </a:cxn>
              <a:cxn ang="0">
                <a:pos x="7256" y="47"/>
              </a:cxn>
              <a:cxn ang="0">
                <a:pos x="7242" y="31"/>
              </a:cxn>
              <a:cxn ang="0">
                <a:pos x="7228" y="19"/>
              </a:cxn>
              <a:cxn ang="0">
                <a:pos x="7209" y="8"/>
              </a:cxn>
              <a:cxn ang="0">
                <a:pos x="7189" y="3"/>
              </a:cxn>
              <a:cxn ang="0">
                <a:pos x="7167" y="0"/>
              </a:cxn>
            </a:cxnLst>
            <a:rect l="0" t="0" r="r" b="b"/>
            <a:pathLst>
              <a:path w="7274" h="637">
                <a:moveTo>
                  <a:pt x="107" y="0"/>
                </a:moveTo>
                <a:lnTo>
                  <a:pt x="96" y="1"/>
                </a:lnTo>
                <a:lnTo>
                  <a:pt x="86" y="3"/>
                </a:lnTo>
                <a:lnTo>
                  <a:pt x="75" y="4"/>
                </a:lnTo>
                <a:lnTo>
                  <a:pt x="65" y="8"/>
                </a:lnTo>
                <a:lnTo>
                  <a:pt x="56" y="12"/>
                </a:lnTo>
                <a:lnTo>
                  <a:pt x="48" y="19"/>
                </a:lnTo>
                <a:lnTo>
                  <a:pt x="40" y="23"/>
                </a:lnTo>
                <a:lnTo>
                  <a:pt x="32" y="31"/>
                </a:lnTo>
                <a:lnTo>
                  <a:pt x="26" y="39"/>
                </a:lnTo>
                <a:lnTo>
                  <a:pt x="19" y="47"/>
                </a:lnTo>
                <a:lnTo>
                  <a:pt x="13" y="55"/>
                </a:lnTo>
                <a:lnTo>
                  <a:pt x="10" y="65"/>
                </a:lnTo>
                <a:lnTo>
                  <a:pt x="5" y="74"/>
                </a:lnTo>
                <a:lnTo>
                  <a:pt x="3" y="86"/>
                </a:lnTo>
                <a:lnTo>
                  <a:pt x="2" y="95"/>
                </a:lnTo>
                <a:lnTo>
                  <a:pt x="0" y="106"/>
                </a:lnTo>
                <a:lnTo>
                  <a:pt x="0" y="532"/>
                </a:lnTo>
                <a:lnTo>
                  <a:pt x="2" y="541"/>
                </a:lnTo>
                <a:lnTo>
                  <a:pt x="3" y="552"/>
                </a:lnTo>
                <a:lnTo>
                  <a:pt x="5" y="562"/>
                </a:lnTo>
                <a:lnTo>
                  <a:pt x="10" y="573"/>
                </a:lnTo>
                <a:lnTo>
                  <a:pt x="13" y="581"/>
                </a:lnTo>
                <a:lnTo>
                  <a:pt x="19" y="591"/>
                </a:lnTo>
                <a:lnTo>
                  <a:pt x="26" y="599"/>
                </a:lnTo>
                <a:lnTo>
                  <a:pt x="32" y="607"/>
                </a:lnTo>
                <a:lnTo>
                  <a:pt x="40" y="613"/>
                </a:lnTo>
                <a:lnTo>
                  <a:pt x="48" y="619"/>
                </a:lnTo>
                <a:lnTo>
                  <a:pt x="56" y="624"/>
                </a:lnTo>
                <a:lnTo>
                  <a:pt x="65" y="629"/>
                </a:lnTo>
                <a:lnTo>
                  <a:pt x="75" y="632"/>
                </a:lnTo>
                <a:lnTo>
                  <a:pt x="86" y="635"/>
                </a:lnTo>
                <a:lnTo>
                  <a:pt x="96" y="637"/>
                </a:lnTo>
                <a:lnTo>
                  <a:pt x="107" y="637"/>
                </a:lnTo>
                <a:lnTo>
                  <a:pt x="7167" y="637"/>
                </a:lnTo>
                <a:lnTo>
                  <a:pt x="7178" y="637"/>
                </a:lnTo>
                <a:lnTo>
                  <a:pt x="7189" y="635"/>
                </a:lnTo>
                <a:lnTo>
                  <a:pt x="7199" y="632"/>
                </a:lnTo>
                <a:lnTo>
                  <a:pt x="7209" y="629"/>
                </a:lnTo>
                <a:lnTo>
                  <a:pt x="7218" y="624"/>
                </a:lnTo>
                <a:lnTo>
                  <a:pt x="7228" y="619"/>
                </a:lnTo>
                <a:lnTo>
                  <a:pt x="7236" y="613"/>
                </a:lnTo>
                <a:lnTo>
                  <a:pt x="7242" y="607"/>
                </a:lnTo>
                <a:lnTo>
                  <a:pt x="7250" y="599"/>
                </a:lnTo>
                <a:lnTo>
                  <a:pt x="7256" y="591"/>
                </a:lnTo>
                <a:lnTo>
                  <a:pt x="7261" y="581"/>
                </a:lnTo>
                <a:lnTo>
                  <a:pt x="7266" y="573"/>
                </a:lnTo>
                <a:lnTo>
                  <a:pt x="7269" y="562"/>
                </a:lnTo>
                <a:lnTo>
                  <a:pt x="7272" y="552"/>
                </a:lnTo>
                <a:lnTo>
                  <a:pt x="7274" y="541"/>
                </a:lnTo>
                <a:lnTo>
                  <a:pt x="7274" y="532"/>
                </a:lnTo>
                <a:lnTo>
                  <a:pt x="7274" y="106"/>
                </a:lnTo>
                <a:lnTo>
                  <a:pt x="7274" y="95"/>
                </a:lnTo>
                <a:lnTo>
                  <a:pt x="7272" y="86"/>
                </a:lnTo>
                <a:lnTo>
                  <a:pt x="7269" y="74"/>
                </a:lnTo>
                <a:lnTo>
                  <a:pt x="7266" y="65"/>
                </a:lnTo>
                <a:lnTo>
                  <a:pt x="7261" y="55"/>
                </a:lnTo>
                <a:lnTo>
                  <a:pt x="7256" y="47"/>
                </a:lnTo>
                <a:lnTo>
                  <a:pt x="7250" y="39"/>
                </a:lnTo>
                <a:lnTo>
                  <a:pt x="7242" y="31"/>
                </a:lnTo>
                <a:lnTo>
                  <a:pt x="7236" y="23"/>
                </a:lnTo>
                <a:lnTo>
                  <a:pt x="7228" y="19"/>
                </a:lnTo>
                <a:lnTo>
                  <a:pt x="7218" y="12"/>
                </a:lnTo>
                <a:lnTo>
                  <a:pt x="7209" y="8"/>
                </a:lnTo>
                <a:lnTo>
                  <a:pt x="7199" y="4"/>
                </a:lnTo>
                <a:lnTo>
                  <a:pt x="7189" y="3"/>
                </a:lnTo>
                <a:lnTo>
                  <a:pt x="7178" y="1"/>
                </a:lnTo>
                <a:lnTo>
                  <a:pt x="7167" y="0"/>
                </a:lnTo>
                <a:lnTo>
                  <a:pt x="107" y="0"/>
                </a:lnTo>
              </a:path>
            </a:pathLst>
          </a:custGeom>
          <a:noFill/>
          <a:ln w="7938">
            <a:solidFill>
              <a:srgbClr val="3333CC"/>
            </a:solidFill>
            <a:prstDash val="solid"/>
            <a:round/>
            <a:headEnd/>
            <a:tailEnd/>
          </a:ln>
        </p:spPr>
        <p:txBody>
          <a:bodyPr/>
          <a:lstStyle/>
          <a:p>
            <a:endParaRPr lang="en-CA" dirty="0"/>
          </a:p>
        </p:txBody>
      </p:sp>
      <p:sp>
        <p:nvSpPr>
          <p:cNvPr id="6154" name="Rectangle 10"/>
          <p:cNvSpPr>
            <a:spLocks noChangeArrowheads="1"/>
          </p:cNvSpPr>
          <p:nvPr/>
        </p:nvSpPr>
        <p:spPr bwMode="auto">
          <a:xfrm>
            <a:off x="4289425" y="2809875"/>
            <a:ext cx="693738" cy="304800"/>
          </a:xfrm>
          <a:prstGeom prst="rect">
            <a:avLst/>
          </a:prstGeom>
          <a:noFill/>
          <a:ln w="9525">
            <a:noFill/>
            <a:miter lim="800000"/>
            <a:headEnd/>
            <a:tailEnd/>
          </a:ln>
        </p:spPr>
        <p:txBody>
          <a:bodyPr wrap="none" lIns="0" tIns="0" rIns="0" bIns="0">
            <a:spAutoFit/>
          </a:bodyPr>
          <a:lstStyle/>
          <a:p>
            <a:r>
              <a:rPr lang="en-CA" sz="2000" b="1" dirty="0">
                <a:solidFill>
                  <a:srgbClr val="000000"/>
                </a:solidFill>
              </a:rPr>
              <a:t>FRPA</a:t>
            </a:r>
            <a:endParaRPr lang="en-CA" dirty="0"/>
          </a:p>
        </p:txBody>
      </p:sp>
      <p:sp>
        <p:nvSpPr>
          <p:cNvPr id="6155" name="Freeform 11"/>
          <p:cNvSpPr>
            <a:spLocks/>
          </p:cNvSpPr>
          <p:nvPr/>
        </p:nvSpPr>
        <p:spPr bwMode="auto">
          <a:xfrm>
            <a:off x="1776413" y="5183188"/>
            <a:ext cx="5713412" cy="506412"/>
          </a:xfrm>
          <a:custGeom>
            <a:avLst/>
            <a:gdLst/>
            <a:ahLst/>
            <a:cxnLst>
              <a:cxn ang="0">
                <a:pos x="96" y="0"/>
              </a:cxn>
              <a:cxn ang="0">
                <a:pos x="75" y="5"/>
              </a:cxn>
              <a:cxn ang="0">
                <a:pos x="56" y="13"/>
              </a:cxn>
              <a:cxn ang="0">
                <a:pos x="40" y="24"/>
              </a:cxn>
              <a:cxn ang="0">
                <a:pos x="26" y="38"/>
              </a:cxn>
              <a:cxn ang="0">
                <a:pos x="13" y="56"/>
              </a:cxn>
              <a:cxn ang="0">
                <a:pos x="5" y="75"/>
              </a:cxn>
              <a:cxn ang="0">
                <a:pos x="2" y="96"/>
              </a:cxn>
              <a:cxn ang="0">
                <a:pos x="0" y="531"/>
              </a:cxn>
              <a:cxn ang="0">
                <a:pos x="3" y="553"/>
              </a:cxn>
              <a:cxn ang="0">
                <a:pos x="10" y="572"/>
              </a:cxn>
              <a:cxn ang="0">
                <a:pos x="19" y="590"/>
              </a:cxn>
              <a:cxn ang="0">
                <a:pos x="32" y="606"/>
              </a:cxn>
              <a:cxn ang="0">
                <a:pos x="48" y="618"/>
              </a:cxn>
              <a:cxn ang="0">
                <a:pos x="66" y="630"/>
              </a:cxn>
              <a:cxn ang="0">
                <a:pos x="86" y="634"/>
              </a:cxn>
              <a:cxn ang="0">
                <a:pos x="107" y="638"/>
              </a:cxn>
              <a:cxn ang="0">
                <a:pos x="7102" y="636"/>
              </a:cxn>
              <a:cxn ang="0">
                <a:pos x="7123" y="633"/>
              </a:cxn>
              <a:cxn ang="0">
                <a:pos x="7142" y="625"/>
              </a:cxn>
              <a:cxn ang="0">
                <a:pos x="7159" y="614"/>
              </a:cxn>
              <a:cxn ang="0">
                <a:pos x="7174" y="599"/>
              </a:cxn>
              <a:cxn ang="0">
                <a:pos x="7185" y="582"/>
              </a:cxn>
              <a:cxn ang="0">
                <a:pos x="7193" y="563"/>
              </a:cxn>
              <a:cxn ang="0">
                <a:pos x="7198" y="542"/>
              </a:cxn>
              <a:cxn ang="0">
                <a:pos x="7198" y="107"/>
              </a:cxn>
              <a:cxn ang="0">
                <a:pos x="7196" y="85"/>
              </a:cxn>
              <a:cxn ang="0">
                <a:pos x="7190" y="66"/>
              </a:cxn>
              <a:cxn ang="0">
                <a:pos x="7180" y="46"/>
              </a:cxn>
              <a:cxn ang="0">
                <a:pos x="7167" y="30"/>
              </a:cxn>
              <a:cxn ang="0">
                <a:pos x="7151" y="18"/>
              </a:cxn>
              <a:cxn ang="0">
                <a:pos x="7132" y="8"/>
              </a:cxn>
              <a:cxn ang="0">
                <a:pos x="7113" y="2"/>
              </a:cxn>
              <a:cxn ang="0">
                <a:pos x="7091" y="0"/>
              </a:cxn>
            </a:cxnLst>
            <a:rect l="0" t="0" r="r" b="b"/>
            <a:pathLst>
              <a:path w="7198" h="638">
                <a:moveTo>
                  <a:pt x="107" y="0"/>
                </a:moveTo>
                <a:lnTo>
                  <a:pt x="96" y="0"/>
                </a:lnTo>
                <a:lnTo>
                  <a:pt x="86" y="2"/>
                </a:lnTo>
                <a:lnTo>
                  <a:pt x="75" y="5"/>
                </a:lnTo>
                <a:lnTo>
                  <a:pt x="66" y="8"/>
                </a:lnTo>
                <a:lnTo>
                  <a:pt x="56" y="13"/>
                </a:lnTo>
                <a:lnTo>
                  <a:pt x="48" y="18"/>
                </a:lnTo>
                <a:lnTo>
                  <a:pt x="40" y="24"/>
                </a:lnTo>
                <a:lnTo>
                  <a:pt x="32" y="30"/>
                </a:lnTo>
                <a:lnTo>
                  <a:pt x="26" y="38"/>
                </a:lnTo>
                <a:lnTo>
                  <a:pt x="19" y="46"/>
                </a:lnTo>
                <a:lnTo>
                  <a:pt x="13" y="56"/>
                </a:lnTo>
                <a:lnTo>
                  <a:pt x="10" y="66"/>
                </a:lnTo>
                <a:lnTo>
                  <a:pt x="5" y="75"/>
                </a:lnTo>
                <a:lnTo>
                  <a:pt x="3" y="85"/>
                </a:lnTo>
                <a:lnTo>
                  <a:pt x="2" y="96"/>
                </a:lnTo>
                <a:lnTo>
                  <a:pt x="0" y="107"/>
                </a:lnTo>
                <a:lnTo>
                  <a:pt x="0" y="531"/>
                </a:lnTo>
                <a:lnTo>
                  <a:pt x="2" y="542"/>
                </a:lnTo>
                <a:lnTo>
                  <a:pt x="3" y="553"/>
                </a:lnTo>
                <a:lnTo>
                  <a:pt x="5" y="563"/>
                </a:lnTo>
                <a:lnTo>
                  <a:pt x="10" y="572"/>
                </a:lnTo>
                <a:lnTo>
                  <a:pt x="13" y="582"/>
                </a:lnTo>
                <a:lnTo>
                  <a:pt x="19" y="590"/>
                </a:lnTo>
                <a:lnTo>
                  <a:pt x="26" y="599"/>
                </a:lnTo>
                <a:lnTo>
                  <a:pt x="32" y="606"/>
                </a:lnTo>
                <a:lnTo>
                  <a:pt x="40" y="614"/>
                </a:lnTo>
                <a:lnTo>
                  <a:pt x="48" y="618"/>
                </a:lnTo>
                <a:lnTo>
                  <a:pt x="56" y="625"/>
                </a:lnTo>
                <a:lnTo>
                  <a:pt x="66" y="630"/>
                </a:lnTo>
                <a:lnTo>
                  <a:pt x="75" y="633"/>
                </a:lnTo>
                <a:lnTo>
                  <a:pt x="86" y="634"/>
                </a:lnTo>
                <a:lnTo>
                  <a:pt x="96" y="636"/>
                </a:lnTo>
                <a:lnTo>
                  <a:pt x="107" y="638"/>
                </a:lnTo>
                <a:lnTo>
                  <a:pt x="7091" y="638"/>
                </a:lnTo>
                <a:lnTo>
                  <a:pt x="7102" y="636"/>
                </a:lnTo>
                <a:lnTo>
                  <a:pt x="7113" y="634"/>
                </a:lnTo>
                <a:lnTo>
                  <a:pt x="7123" y="633"/>
                </a:lnTo>
                <a:lnTo>
                  <a:pt x="7132" y="630"/>
                </a:lnTo>
                <a:lnTo>
                  <a:pt x="7142" y="625"/>
                </a:lnTo>
                <a:lnTo>
                  <a:pt x="7151" y="618"/>
                </a:lnTo>
                <a:lnTo>
                  <a:pt x="7159" y="614"/>
                </a:lnTo>
                <a:lnTo>
                  <a:pt x="7167" y="606"/>
                </a:lnTo>
                <a:lnTo>
                  <a:pt x="7174" y="599"/>
                </a:lnTo>
                <a:lnTo>
                  <a:pt x="7180" y="590"/>
                </a:lnTo>
                <a:lnTo>
                  <a:pt x="7185" y="582"/>
                </a:lnTo>
                <a:lnTo>
                  <a:pt x="7190" y="572"/>
                </a:lnTo>
                <a:lnTo>
                  <a:pt x="7193" y="563"/>
                </a:lnTo>
                <a:lnTo>
                  <a:pt x="7196" y="553"/>
                </a:lnTo>
                <a:lnTo>
                  <a:pt x="7198" y="542"/>
                </a:lnTo>
                <a:lnTo>
                  <a:pt x="7198" y="531"/>
                </a:lnTo>
                <a:lnTo>
                  <a:pt x="7198" y="107"/>
                </a:lnTo>
                <a:lnTo>
                  <a:pt x="7198" y="96"/>
                </a:lnTo>
                <a:lnTo>
                  <a:pt x="7196" y="85"/>
                </a:lnTo>
                <a:lnTo>
                  <a:pt x="7193" y="75"/>
                </a:lnTo>
                <a:lnTo>
                  <a:pt x="7190" y="66"/>
                </a:lnTo>
                <a:lnTo>
                  <a:pt x="7185" y="56"/>
                </a:lnTo>
                <a:lnTo>
                  <a:pt x="7180" y="46"/>
                </a:lnTo>
                <a:lnTo>
                  <a:pt x="7174" y="38"/>
                </a:lnTo>
                <a:lnTo>
                  <a:pt x="7167" y="30"/>
                </a:lnTo>
                <a:lnTo>
                  <a:pt x="7159" y="24"/>
                </a:lnTo>
                <a:lnTo>
                  <a:pt x="7151" y="18"/>
                </a:lnTo>
                <a:lnTo>
                  <a:pt x="7142" y="13"/>
                </a:lnTo>
                <a:lnTo>
                  <a:pt x="7132" y="8"/>
                </a:lnTo>
                <a:lnTo>
                  <a:pt x="7123" y="5"/>
                </a:lnTo>
                <a:lnTo>
                  <a:pt x="7113" y="2"/>
                </a:lnTo>
                <a:lnTo>
                  <a:pt x="7102" y="0"/>
                </a:lnTo>
                <a:lnTo>
                  <a:pt x="7091" y="0"/>
                </a:lnTo>
                <a:lnTo>
                  <a:pt x="107" y="0"/>
                </a:lnTo>
                <a:close/>
              </a:path>
            </a:pathLst>
          </a:custGeom>
          <a:solidFill>
            <a:srgbClr val="BBCEFF"/>
          </a:solidFill>
          <a:ln w="9525">
            <a:noFill/>
            <a:round/>
            <a:headEnd/>
            <a:tailEnd/>
          </a:ln>
        </p:spPr>
        <p:txBody>
          <a:bodyPr/>
          <a:lstStyle/>
          <a:p>
            <a:endParaRPr lang="en-CA" dirty="0"/>
          </a:p>
        </p:txBody>
      </p:sp>
      <p:sp>
        <p:nvSpPr>
          <p:cNvPr id="6156" name="Freeform 12"/>
          <p:cNvSpPr>
            <a:spLocks/>
          </p:cNvSpPr>
          <p:nvPr/>
        </p:nvSpPr>
        <p:spPr bwMode="auto">
          <a:xfrm>
            <a:off x="1776413" y="5183188"/>
            <a:ext cx="5713412" cy="506412"/>
          </a:xfrm>
          <a:custGeom>
            <a:avLst/>
            <a:gdLst/>
            <a:ahLst/>
            <a:cxnLst>
              <a:cxn ang="0">
                <a:pos x="96" y="0"/>
              </a:cxn>
              <a:cxn ang="0">
                <a:pos x="75" y="5"/>
              </a:cxn>
              <a:cxn ang="0">
                <a:pos x="56" y="13"/>
              </a:cxn>
              <a:cxn ang="0">
                <a:pos x="40" y="24"/>
              </a:cxn>
              <a:cxn ang="0">
                <a:pos x="26" y="38"/>
              </a:cxn>
              <a:cxn ang="0">
                <a:pos x="13" y="56"/>
              </a:cxn>
              <a:cxn ang="0">
                <a:pos x="5" y="75"/>
              </a:cxn>
              <a:cxn ang="0">
                <a:pos x="2" y="96"/>
              </a:cxn>
              <a:cxn ang="0">
                <a:pos x="0" y="531"/>
              </a:cxn>
              <a:cxn ang="0">
                <a:pos x="3" y="553"/>
              </a:cxn>
              <a:cxn ang="0">
                <a:pos x="10" y="572"/>
              </a:cxn>
              <a:cxn ang="0">
                <a:pos x="19" y="590"/>
              </a:cxn>
              <a:cxn ang="0">
                <a:pos x="32" y="606"/>
              </a:cxn>
              <a:cxn ang="0">
                <a:pos x="48" y="618"/>
              </a:cxn>
              <a:cxn ang="0">
                <a:pos x="66" y="630"/>
              </a:cxn>
              <a:cxn ang="0">
                <a:pos x="86" y="634"/>
              </a:cxn>
              <a:cxn ang="0">
                <a:pos x="107" y="638"/>
              </a:cxn>
              <a:cxn ang="0">
                <a:pos x="7102" y="636"/>
              </a:cxn>
              <a:cxn ang="0">
                <a:pos x="7123" y="633"/>
              </a:cxn>
              <a:cxn ang="0">
                <a:pos x="7142" y="625"/>
              </a:cxn>
              <a:cxn ang="0">
                <a:pos x="7159" y="614"/>
              </a:cxn>
              <a:cxn ang="0">
                <a:pos x="7174" y="599"/>
              </a:cxn>
              <a:cxn ang="0">
                <a:pos x="7185" y="582"/>
              </a:cxn>
              <a:cxn ang="0">
                <a:pos x="7193" y="563"/>
              </a:cxn>
              <a:cxn ang="0">
                <a:pos x="7198" y="542"/>
              </a:cxn>
              <a:cxn ang="0">
                <a:pos x="7198" y="107"/>
              </a:cxn>
              <a:cxn ang="0">
                <a:pos x="7196" y="85"/>
              </a:cxn>
              <a:cxn ang="0">
                <a:pos x="7190" y="66"/>
              </a:cxn>
              <a:cxn ang="0">
                <a:pos x="7180" y="46"/>
              </a:cxn>
              <a:cxn ang="0">
                <a:pos x="7167" y="30"/>
              </a:cxn>
              <a:cxn ang="0">
                <a:pos x="7151" y="18"/>
              </a:cxn>
              <a:cxn ang="0">
                <a:pos x="7132" y="8"/>
              </a:cxn>
              <a:cxn ang="0">
                <a:pos x="7113" y="2"/>
              </a:cxn>
              <a:cxn ang="0">
                <a:pos x="7091" y="0"/>
              </a:cxn>
            </a:cxnLst>
            <a:rect l="0" t="0" r="r" b="b"/>
            <a:pathLst>
              <a:path w="7198" h="638">
                <a:moveTo>
                  <a:pt x="107" y="0"/>
                </a:moveTo>
                <a:lnTo>
                  <a:pt x="96" y="0"/>
                </a:lnTo>
                <a:lnTo>
                  <a:pt x="86" y="2"/>
                </a:lnTo>
                <a:lnTo>
                  <a:pt x="75" y="5"/>
                </a:lnTo>
                <a:lnTo>
                  <a:pt x="66" y="8"/>
                </a:lnTo>
                <a:lnTo>
                  <a:pt x="56" y="13"/>
                </a:lnTo>
                <a:lnTo>
                  <a:pt x="48" y="18"/>
                </a:lnTo>
                <a:lnTo>
                  <a:pt x="40" y="24"/>
                </a:lnTo>
                <a:lnTo>
                  <a:pt x="32" y="30"/>
                </a:lnTo>
                <a:lnTo>
                  <a:pt x="26" y="38"/>
                </a:lnTo>
                <a:lnTo>
                  <a:pt x="19" y="46"/>
                </a:lnTo>
                <a:lnTo>
                  <a:pt x="13" y="56"/>
                </a:lnTo>
                <a:lnTo>
                  <a:pt x="10" y="66"/>
                </a:lnTo>
                <a:lnTo>
                  <a:pt x="5" y="75"/>
                </a:lnTo>
                <a:lnTo>
                  <a:pt x="3" y="85"/>
                </a:lnTo>
                <a:lnTo>
                  <a:pt x="2" y="96"/>
                </a:lnTo>
                <a:lnTo>
                  <a:pt x="0" y="107"/>
                </a:lnTo>
                <a:lnTo>
                  <a:pt x="0" y="531"/>
                </a:lnTo>
                <a:lnTo>
                  <a:pt x="2" y="542"/>
                </a:lnTo>
                <a:lnTo>
                  <a:pt x="3" y="553"/>
                </a:lnTo>
                <a:lnTo>
                  <a:pt x="5" y="563"/>
                </a:lnTo>
                <a:lnTo>
                  <a:pt x="10" y="572"/>
                </a:lnTo>
                <a:lnTo>
                  <a:pt x="13" y="582"/>
                </a:lnTo>
                <a:lnTo>
                  <a:pt x="19" y="590"/>
                </a:lnTo>
                <a:lnTo>
                  <a:pt x="26" y="599"/>
                </a:lnTo>
                <a:lnTo>
                  <a:pt x="32" y="606"/>
                </a:lnTo>
                <a:lnTo>
                  <a:pt x="40" y="614"/>
                </a:lnTo>
                <a:lnTo>
                  <a:pt x="48" y="618"/>
                </a:lnTo>
                <a:lnTo>
                  <a:pt x="56" y="625"/>
                </a:lnTo>
                <a:lnTo>
                  <a:pt x="66" y="630"/>
                </a:lnTo>
                <a:lnTo>
                  <a:pt x="75" y="633"/>
                </a:lnTo>
                <a:lnTo>
                  <a:pt x="86" y="634"/>
                </a:lnTo>
                <a:lnTo>
                  <a:pt x="96" y="636"/>
                </a:lnTo>
                <a:lnTo>
                  <a:pt x="107" y="638"/>
                </a:lnTo>
                <a:lnTo>
                  <a:pt x="7091" y="638"/>
                </a:lnTo>
                <a:lnTo>
                  <a:pt x="7102" y="636"/>
                </a:lnTo>
                <a:lnTo>
                  <a:pt x="7113" y="634"/>
                </a:lnTo>
                <a:lnTo>
                  <a:pt x="7123" y="633"/>
                </a:lnTo>
                <a:lnTo>
                  <a:pt x="7132" y="630"/>
                </a:lnTo>
                <a:lnTo>
                  <a:pt x="7142" y="625"/>
                </a:lnTo>
                <a:lnTo>
                  <a:pt x="7151" y="618"/>
                </a:lnTo>
                <a:lnTo>
                  <a:pt x="7159" y="614"/>
                </a:lnTo>
                <a:lnTo>
                  <a:pt x="7167" y="606"/>
                </a:lnTo>
                <a:lnTo>
                  <a:pt x="7174" y="599"/>
                </a:lnTo>
                <a:lnTo>
                  <a:pt x="7180" y="590"/>
                </a:lnTo>
                <a:lnTo>
                  <a:pt x="7185" y="582"/>
                </a:lnTo>
                <a:lnTo>
                  <a:pt x="7190" y="572"/>
                </a:lnTo>
                <a:lnTo>
                  <a:pt x="7193" y="563"/>
                </a:lnTo>
                <a:lnTo>
                  <a:pt x="7196" y="553"/>
                </a:lnTo>
                <a:lnTo>
                  <a:pt x="7198" y="542"/>
                </a:lnTo>
                <a:lnTo>
                  <a:pt x="7198" y="531"/>
                </a:lnTo>
                <a:lnTo>
                  <a:pt x="7198" y="107"/>
                </a:lnTo>
                <a:lnTo>
                  <a:pt x="7198" y="96"/>
                </a:lnTo>
                <a:lnTo>
                  <a:pt x="7196" y="85"/>
                </a:lnTo>
                <a:lnTo>
                  <a:pt x="7193" y="75"/>
                </a:lnTo>
                <a:lnTo>
                  <a:pt x="7190" y="66"/>
                </a:lnTo>
                <a:lnTo>
                  <a:pt x="7185" y="56"/>
                </a:lnTo>
                <a:lnTo>
                  <a:pt x="7180" y="46"/>
                </a:lnTo>
                <a:lnTo>
                  <a:pt x="7174" y="38"/>
                </a:lnTo>
                <a:lnTo>
                  <a:pt x="7167" y="30"/>
                </a:lnTo>
                <a:lnTo>
                  <a:pt x="7159" y="24"/>
                </a:lnTo>
                <a:lnTo>
                  <a:pt x="7151" y="18"/>
                </a:lnTo>
                <a:lnTo>
                  <a:pt x="7142" y="13"/>
                </a:lnTo>
                <a:lnTo>
                  <a:pt x="7132" y="8"/>
                </a:lnTo>
                <a:lnTo>
                  <a:pt x="7123" y="5"/>
                </a:lnTo>
                <a:lnTo>
                  <a:pt x="7113" y="2"/>
                </a:lnTo>
                <a:lnTo>
                  <a:pt x="7102" y="0"/>
                </a:lnTo>
                <a:lnTo>
                  <a:pt x="7091" y="0"/>
                </a:lnTo>
                <a:lnTo>
                  <a:pt x="107" y="0"/>
                </a:lnTo>
              </a:path>
            </a:pathLst>
          </a:custGeom>
          <a:noFill/>
          <a:ln w="7938">
            <a:solidFill>
              <a:srgbClr val="3333CC"/>
            </a:solidFill>
            <a:prstDash val="solid"/>
            <a:round/>
            <a:headEnd/>
            <a:tailEnd/>
          </a:ln>
        </p:spPr>
        <p:txBody>
          <a:bodyPr/>
          <a:lstStyle/>
          <a:p>
            <a:endParaRPr lang="en-CA" dirty="0"/>
          </a:p>
        </p:txBody>
      </p:sp>
      <p:sp>
        <p:nvSpPr>
          <p:cNvPr id="6157" name="Rectangle 13"/>
          <p:cNvSpPr>
            <a:spLocks noChangeArrowheads="1"/>
          </p:cNvSpPr>
          <p:nvPr/>
        </p:nvSpPr>
        <p:spPr bwMode="auto">
          <a:xfrm>
            <a:off x="3321050" y="5295900"/>
            <a:ext cx="2638425" cy="304800"/>
          </a:xfrm>
          <a:prstGeom prst="rect">
            <a:avLst/>
          </a:prstGeom>
          <a:noFill/>
          <a:ln w="9525">
            <a:noFill/>
            <a:miter lim="800000"/>
            <a:headEnd/>
            <a:tailEnd/>
          </a:ln>
        </p:spPr>
        <p:txBody>
          <a:bodyPr wrap="none" lIns="0" tIns="0" rIns="0" bIns="0">
            <a:spAutoFit/>
          </a:bodyPr>
          <a:lstStyle/>
          <a:p>
            <a:r>
              <a:rPr lang="en-CA" sz="2000" b="1" dirty="0">
                <a:solidFill>
                  <a:srgbClr val="000000"/>
                </a:solidFill>
              </a:rPr>
              <a:t>Professional Reliance</a:t>
            </a:r>
            <a:endParaRPr lang="en-CA" dirty="0"/>
          </a:p>
        </p:txBody>
      </p:sp>
      <p:sp>
        <p:nvSpPr>
          <p:cNvPr id="6158" name="Freeform 14"/>
          <p:cNvSpPr>
            <a:spLocks/>
          </p:cNvSpPr>
          <p:nvPr/>
        </p:nvSpPr>
        <p:spPr bwMode="auto">
          <a:xfrm>
            <a:off x="1776413" y="5784850"/>
            <a:ext cx="5713412" cy="504825"/>
          </a:xfrm>
          <a:custGeom>
            <a:avLst/>
            <a:gdLst/>
            <a:ahLst/>
            <a:cxnLst>
              <a:cxn ang="0">
                <a:pos x="96" y="0"/>
              </a:cxn>
              <a:cxn ang="0">
                <a:pos x="75" y="5"/>
              </a:cxn>
              <a:cxn ang="0">
                <a:pos x="56" y="13"/>
              </a:cxn>
              <a:cxn ang="0">
                <a:pos x="40" y="24"/>
              </a:cxn>
              <a:cxn ang="0">
                <a:pos x="26" y="38"/>
              </a:cxn>
              <a:cxn ang="0">
                <a:pos x="13" y="56"/>
              </a:cxn>
              <a:cxn ang="0">
                <a:pos x="5" y="75"/>
              </a:cxn>
              <a:cxn ang="0">
                <a:pos x="2" y="96"/>
              </a:cxn>
              <a:cxn ang="0">
                <a:pos x="0" y="531"/>
              </a:cxn>
              <a:cxn ang="0">
                <a:pos x="3" y="553"/>
              </a:cxn>
              <a:cxn ang="0">
                <a:pos x="10" y="572"/>
              </a:cxn>
              <a:cxn ang="0">
                <a:pos x="19" y="590"/>
              </a:cxn>
              <a:cxn ang="0">
                <a:pos x="32" y="606"/>
              </a:cxn>
              <a:cxn ang="0">
                <a:pos x="48" y="618"/>
              </a:cxn>
              <a:cxn ang="0">
                <a:pos x="66" y="629"/>
              </a:cxn>
              <a:cxn ang="0">
                <a:pos x="86" y="634"/>
              </a:cxn>
              <a:cxn ang="0">
                <a:pos x="107" y="637"/>
              </a:cxn>
              <a:cxn ang="0">
                <a:pos x="7102" y="636"/>
              </a:cxn>
              <a:cxn ang="0">
                <a:pos x="7123" y="633"/>
              </a:cxn>
              <a:cxn ang="0">
                <a:pos x="7142" y="625"/>
              </a:cxn>
              <a:cxn ang="0">
                <a:pos x="7159" y="614"/>
              </a:cxn>
              <a:cxn ang="0">
                <a:pos x="7174" y="599"/>
              </a:cxn>
              <a:cxn ang="0">
                <a:pos x="7185" y="582"/>
              </a:cxn>
              <a:cxn ang="0">
                <a:pos x="7193" y="563"/>
              </a:cxn>
              <a:cxn ang="0">
                <a:pos x="7198" y="542"/>
              </a:cxn>
              <a:cxn ang="0">
                <a:pos x="7198" y="107"/>
              </a:cxn>
              <a:cxn ang="0">
                <a:pos x="7196" y="85"/>
              </a:cxn>
              <a:cxn ang="0">
                <a:pos x="7190" y="65"/>
              </a:cxn>
              <a:cxn ang="0">
                <a:pos x="7180" y="46"/>
              </a:cxn>
              <a:cxn ang="0">
                <a:pos x="7167" y="30"/>
              </a:cxn>
              <a:cxn ang="0">
                <a:pos x="7151" y="18"/>
              </a:cxn>
              <a:cxn ang="0">
                <a:pos x="7132" y="8"/>
              </a:cxn>
              <a:cxn ang="0">
                <a:pos x="7113" y="2"/>
              </a:cxn>
              <a:cxn ang="0">
                <a:pos x="7091" y="0"/>
              </a:cxn>
            </a:cxnLst>
            <a:rect l="0" t="0" r="r" b="b"/>
            <a:pathLst>
              <a:path w="7198" h="637">
                <a:moveTo>
                  <a:pt x="107" y="0"/>
                </a:moveTo>
                <a:lnTo>
                  <a:pt x="96" y="0"/>
                </a:lnTo>
                <a:lnTo>
                  <a:pt x="86" y="2"/>
                </a:lnTo>
                <a:lnTo>
                  <a:pt x="75" y="5"/>
                </a:lnTo>
                <a:lnTo>
                  <a:pt x="66" y="8"/>
                </a:lnTo>
                <a:lnTo>
                  <a:pt x="56" y="13"/>
                </a:lnTo>
                <a:lnTo>
                  <a:pt x="48" y="18"/>
                </a:lnTo>
                <a:lnTo>
                  <a:pt x="40" y="24"/>
                </a:lnTo>
                <a:lnTo>
                  <a:pt x="32" y="30"/>
                </a:lnTo>
                <a:lnTo>
                  <a:pt x="26" y="38"/>
                </a:lnTo>
                <a:lnTo>
                  <a:pt x="19" y="46"/>
                </a:lnTo>
                <a:lnTo>
                  <a:pt x="13" y="56"/>
                </a:lnTo>
                <a:lnTo>
                  <a:pt x="10" y="65"/>
                </a:lnTo>
                <a:lnTo>
                  <a:pt x="5" y="75"/>
                </a:lnTo>
                <a:lnTo>
                  <a:pt x="3" y="85"/>
                </a:lnTo>
                <a:lnTo>
                  <a:pt x="2" y="96"/>
                </a:lnTo>
                <a:lnTo>
                  <a:pt x="0" y="107"/>
                </a:lnTo>
                <a:lnTo>
                  <a:pt x="0" y="531"/>
                </a:lnTo>
                <a:lnTo>
                  <a:pt x="2" y="542"/>
                </a:lnTo>
                <a:lnTo>
                  <a:pt x="3" y="553"/>
                </a:lnTo>
                <a:lnTo>
                  <a:pt x="5" y="563"/>
                </a:lnTo>
                <a:lnTo>
                  <a:pt x="10" y="572"/>
                </a:lnTo>
                <a:lnTo>
                  <a:pt x="13" y="582"/>
                </a:lnTo>
                <a:lnTo>
                  <a:pt x="19" y="590"/>
                </a:lnTo>
                <a:lnTo>
                  <a:pt x="26" y="599"/>
                </a:lnTo>
                <a:lnTo>
                  <a:pt x="32" y="606"/>
                </a:lnTo>
                <a:lnTo>
                  <a:pt x="40" y="614"/>
                </a:lnTo>
                <a:lnTo>
                  <a:pt x="48" y="618"/>
                </a:lnTo>
                <a:lnTo>
                  <a:pt x="56" y="625"/>
                </a:lnTo>
                <a:lnTo>
                  <a:pt x="66" y="629"/>
                </a:lnTo>
                <a:lnTo>
                  <a:pt x="75" y="633"/>
                </a:lnTo>
                <a:lnTo>
                  <a:pt x="86" y="634"/>
                </a:lnTo>
                <a:lnTo>
                  <a:pt x="96" y="636"/>
                </a:lnTo>
                <a:lnTo>
                  <a:pt x="107" y="637"/>
                </a:lnTo>
                <a:lnTo>
                  <a:pt x="7091" y="637"/>
                </a:lnTo>
                <a:lnTo>
                  <a:pt x="7102" y="636"/>
                </a:lnTo>
                <a:lnTo>
                  <a:pt x="7113" y="634"/>
                </a:lnTo>
                <a:lnTo>
                  <a:pt x="7123" y="633"/>
                </a:lnTo>
                <a:lnTo>
                  <a:pt x="7132" y="629"/>
                </a:lnTo>
                <a:lnTo>
                  <a:pt x="7142" y="625"/>
                </a:lnTo>
                <a:lnTo>
                  <a:pt x="7151" y="618"/>
                </a:lnTo>
                <a:lnTo>
                  <a:pt x="7159" y="614"/>
                </a:lnTo>
                <a:lnTo>
                  <a:pt x="7167" y="606"/>
                </a:lnTo>
                <a:lnTo>
                  <a:pt x="7174" y="599"/>
                </a:lnTo>
                <a:lnTo>
                  <a:pt x="7180" y="590"/>
                </a:lnTo>
                <a:lnTo>
                  <a:pt x="7185" y="582"/>
                </a:lnTo>
                <a:lnTo>
                  <a:pt x="7190" y="572"/>
                </a:lnTo>
                <a:lnTo>
                  <a:pt x="7193" y="563"/>
                </a:lnTo>
                <a:lnTo>
                  <a:pt x="7196" y="553"/>
                </a:lnTo>
                <a:lnTo>
                  <a:pt x="7198" y="542"/>
                </a:lnTo>
                <a:lnTo>
                  <a:pt x="7198" y="531"/>
                </a:lnTo>
                <a:lnTo>
                  <a:pt x="7198" y="107"/>
                </a:lnTo>
                <a:lnTo>
                  <a:pt x="7198" y="96"/>
                </a:lnTo>
                <a:lnTo>
                  <a:pt x="7196" y="85"/>
                </a:lnTo>
                <a:lnTo>
                  <a:pt x="7193" y="75"/>
                </a:lnTo>
                <a:lnTo>
                  <a:pt x="7190" y="65"/>
                </a:lnTo>
                <a:lnTo>
                  <a:pt x="7185" y="56"/>
                </a:lnTo>
                <a:lnTo>
                  <a:pt x="7180" y="46"/>
                </a:lnTo>
                <a:lnTo>
                  <a:pt x="7174" y="38"/>
                </a:lnTo>
                <a:lnTo>
                  <a:pt x="7167" y="30"/>
                </a:lnTo>
                <a:lnTo>
                  <a:pt x="7159" y="24"/>
                </a:lnTo>
                <a:lnTo>
                  <a:pt x="7151" y="18"/>
                </a:lnTo>
                <a:lnTo>
                  <a:pt x="7142" y="13"/>
                </a:lnTo>
                <a:lnTo>
                  <a:pt x="7132" y="8"/>
                </a:lnTo>
                <a:lnTo>
                  <a:pt x="7123" y="5"/>
                </a:lnTo>
                <a:lnTo>
                  <a:pt x="7113" y="2"/>
                </a:lnTo>
                <a:lnTo>
                  <a:pt x="7102" y="0"/>
                </a:lnTo>
                <a:lnTo>
                  <a:pt x="7091" y="0"/>
                </a:lnTo>
                <a:lnTo>
                  <a:pt x="107" y="0"/>
                </a:lnTo>
                <a:close/>
              </a:path>
            </a:pathLst>
          </a:custGeom>
          <a:solidFill>
            <a:srgbClr val="BBCEFF"/>
          </a:solidFill>
          <a:ln w="9525">
            <a:noFill/>
            <a:round/>
            <a:headEnd/>
            <a:tailEnd/>
          </a:ln>
        </p:spPr>
        <p:txBody>
          <a:bodyPr/>
          <a:lstStyle/>
          <a:p>
            <a:endParaRPr lang="en-CA" dirty="0"/>
          </a:p>
        </p:txBody>
      </p:sp>
      <p:sp>
        <p:nvSpPr>
          <p:cNvPr id="6159" name="Freeform 15"/>
          <p:cNvSpPr>
            <a:spLocks/>
          </p:cNvSpPr>
          <p:nvPr/>
        </p:nvSpPr>
        <p:spPr bwMode="auto">
          <a:xfrm>
            <a:off x="1776413" y="5784850"/>
            <a:ext cx="5713412" cy="504825"/>
          </a:xfrm>
          <a:custGeom>
            <a:avLst/>
            <a:gdLst/>
            <a:ahLst/>
            <a:cxnLst>
              <a:cxn ang="0">
                <a:pos x="96" y="0"/>
              </a:cxn>
              <a:cxn ang="0">
                <a:pos x="75" y="5"/>
              </a:cxn>
              <a:cxn ang="0">
                <a:pos x="56" y="13"/>
              </a:cxn>
              <a:cxn ang="0">
                <a:pos x="40" y="24"/>
              </a:cxn>
              <a:cxn ang="0">
                <a:pos x="26" y="38"/>
              </a:cxn>
              <a:cxn ang="0">
                <a:pos x="13" y="56"/>
              </a:cxn>
              <a:cxn ang="0">
                <a:pos x="5" y="75"/>
              </a:cxn>
              <a:cxn ang="0">
                <a:pos x="2" y="96"/>
              </a:cxn>
              <a:cxn ang="0">
                <a:pos x="0" y="531"/>
              </a:cxn>
              <a:cxn ang="0">
                <a:pos x="3" y="553"/>
              </a:cxn>
              <a:cxn ang="0">
                <a:pos x="10" y="572"/>
              </a:cxn>
              <a:cxn ang="0">
                <a:pos x="19" y="590"/>
              </a:cxn>
              <a:cxn ang="0">
                <a:pos x="32" y="606"/>
              </a:cxn>
              <a:cxn ang="0">
                <a:pos x="48" y="618"/>
              </a:cxn>
              <a:cxn ang="0">
                <a:pos x="66" y="629"/>
              </a:cxn>
              <a:cxn ang="0">
                <a:pos x="86" y="634"/>
              </a:cxn>
              <a:cxn ang="0">
                <a:pos x="107" y="637"/>
              </a:cxn>
              <a:cxn ang="0">
                <a:pos x="7102" y="636"/>
              </a:cxn>
              <a:cxn ang="0">
                <a:pos x="7123" y="633"/>
              </a:cxn>
              <a:cxn ang="0">
                <a:pos x="7142" y="625"/>
              </a:cxn>
              <a:cxn ang="0">
                <a:pos x="7159" y="614"/>
              </a:cxn>
              <a:cxn ang="0">
                <a:pos x="7174" y="599"/>
              </a:cxn>
              <a:cxn ang="0">
                <a:pos x="7185" y="582"/>
              </a:cxn>
              <a:cxn ang="0">
                <a:pos x="7193" y="563"/>
              </a:cxn>
              <a:cxn ang="0">
                <a:pos x="7198" y="542"/>
              </a:cxn>
              <a:cxn ang="0">
                <a:pos x="7198" y="107"/>
              </a:cxn>
              <a:cxn ang="0">
                <a:pos x="7196" y="85"/>
              </a:cxn>
              <a:cxn ang="0">
                <a:pos x="7190" y="65"/>
              </a:cxn>
              <a:cxn ang="0">
                <a:pos x="7180" y="46"/>
              </a:cxn>
              <a:cxn ang="0">
                <a:pos x="7167" y="30"/>
              </a:cxn>
              <a:cxn ang="0">
                <a:pos x="7151" y="18"/>
              </a:cxn>
              <a:cxn ang="0">
                <a:pos x="7132" y="8"/>
              </a:cxn>
              <a:cxn ang="0">
                <a:pos x="7113" y="2"/>
              </a:cxn>
              <a:cxn ang="0">
                <a:pos x="7091" y="0"/>
              </a:cxn>
            </a:cxnLst>
            <a:rect l="0" t="0" r="r" b="b"/>
            <a:pathLst>
              <a:path w="7198" h="637">
                <a:moveTo>
                  <a:pt x="107" y="0"/>
                </a:moveTo>
                <a:lnTo>
                  <a:pt x="96" y="0"/>
                </a:lnTo>
                <a:lnTo>
                  <a:pt x="86" y="2"/>
                </a:lnTo>
                <a:lnTo>
                  <a:pt x="75" y="5"/>
                </a:lnTo>
                <a:lnTo>
                  <a:pt x="66" y="8"/>
                </a:lnTo>
                <a:lnTo>
                  <a:pt x="56" y="13"/>
                </a:lnTo>
                <a:lnTo>
                  <a:pt x="48" y="18"/>
                </a:lnTo>
                <a:lnTo>
                  <a:pt x="40" y="24"/>
                </a:lnTo>
                <a:lnTo>
                  <a:pt x="32" y="30"/>
                </a:lnTo>
                <a:lnTo>
                  <a:pt x="26" y="38"/>
                </a:lnTo>
                <a:lnTo>
                  <a:pt x="19" y="46"/>
                </a:lnTo>
                <a:lnTo>
                  <a:pt x="13" y="56"/>
                </a:lnTo>
                <a:lnTo>
                  <a:pt x="10" y="65"/>
                </a:lnTo>
                <a:lnTo>
                  <a:pt x="5" y="75"/>
                </a:lnTo>
                <a:lnTo>
                  <a:pt x="3" y="85"/>
                </a:lnTo>
                <a:lnTo>
                  <a:pt x="2" y="96"/>
                </a:lnTo>
                <a:lnTo>
                  <a:pt x="0" y="107"/>
                </a:lnTo>
                <a:lnTo>
                  <a:pt x="0" y="531"/>
                </a:lnTo>
                <a:lnTo>
                  <a:pt x="2" y="542"/>
                </a:lnTo>
                <a:lnTo>
                  <a:pt x="3" y="553"/>
                </a:lnTo>
                <a:lnTo>
                  <a:pt x="5" y="563"/>
                </a:lnTo>
                <a:lnTo>
                  <a:pt x="10" y="572"/>
                </a:lnTo>
                <a:lnTo>
                  <a:pt x="13" y="582"/>
                </a:lnTo>
                <a:lnTo>
                  <a:pt x="19" y="590"/>
                </a:lnTo>
                <a:lnTo>
                  <a:pt x="26" y="599"/>
                </a:lnTo>
                <a:lnTo>
                  <a:pt x="32" y="606"/>
                </a:lnTo>
                <a:lnTo>
                  <a:pt x="40" y="614"/>
                </a:lnTo>
                <a:lnTo>
                  <a:pt x="48" y="618"/>
                </a:lnTo>
                <a:lnTo>
                  <a:pt x="56" y="625"/>
                </a:lnTo>
                <a:lnTo>
                  <a:pt x="66" y="629"/>
                </a:lnTo>
                <a:lnTo>
                  <a:pt x="75" y="633"/>
                </a:lnTo>
                <a:lnTo>
                  <a:pt x="86" y="634"/>
                </a:lnTo>
                <a:lnTo>
                  <a:pt x="96" y="636"/>
                </a:lnTo>
                <a:lnTo>
                  <a:pt x="107" y="637"/>
                </a:lnTo>
                <a:lnTo>
                  <a:pt x="7091" y="637"/>
                </a:lnTo>
                <a:lnTo>
                  <a:pt x="7102" y="636"/>
                </a:lnTo>
                <a:lnTo>
                  <a:pt x="7113" y="634"/>
                </a:lnTo>
                <a:lnTo>
                  <a:pt x="7123" y="633"/>
                </a:lnTo>
                <a:lnTo>
                  <a:pt x="7132" y="629"/>
                </a:lnTo>
                <a:lnTo>
                  <a:pt x="7142" y="625"/>
                </a:lnTo>
                <a:lnTo>
                  <a:pt x="7151" y="618"/>
                </a:lnTo>
                <a:lnTo>
                  <a:pt x="7159" y="614"/>
                </a:lnTo>
                <a:lnTo>
                  <a:pt x="7167" y="606"/>
                </a:lnTo>
                <a:lnTo>
                  <a:pt x="7174" y="599"/>
                </a:lnTo>
                <a:lnTo>
                  <a:pt x="7180" y="590"/>
                </a:lnTo>
                <a:lnTo>
                  <a:pt x="7185" y="582"/>
                </a:lnTo>
                <a:lnTo>
                  <a:pt x="7190" y="572"/>
                </a:lnTo>
                <a:lnTo>
                  <a:pt x="7193" y="563"/>
                </a:lnTo>
                <a:lnTo>
                  <a:pt x="7196" y="553"/>
                </a:lnTo>
                <a:lnTo>
                  <a:pt x="7198" y="542"/>
                </a:lnTo>
                <a:lnTo>
                  <a:pt x="7198" y="531"/>
                </a:lnTo>
                <a:lnTo>
                  <a:pt x="7198" y="107"/>
                </a:lnTo>
                <a:lnTo>
                  <a:pt x="7198" y="96"/>
                </a:lnTo>
                <a:lnTo>
                  <a:pt x="7196" y="85"/>
                </a:lnTo>
                <a:lnTo>
                  <a:pt x="7193" y="75"/>
                </a:lnTo>
                <a:lnTo>
                  <a:pt x="7190" y="65"/>
                </a:lnTo>
                <a:lnTo>
                  <a:pt x="7185" y="56"/>
                </a:lnTo>
                <a:lnTo>
                  <a:pt x="7180" y="46"/>
                </a:lnTo>
                <a:lnTo>
                  <a:pt x="7174" y="38"/>
                </a:lnTo>
                <a:lnTo>
                  <a:pt x="7167" y="30"/>
                </a:lnTo>
                <a:lnTo>
                  <a:pt x="7159" y="24"/>
                </a:lnTo>
                <a:lnTo>
                  <a:pt x="7151" y="18"/>
                </a:lnTo>
                <a:lnTo>
                  <a:pt x="7142" y="13"/>
                </a:lnTo>
                <a:lnTo>
                  <a:pt x="7132" y="8"/>
                </a:lnTo>
                <a:lnTo>
                  <a:pt x="7123" y="5"/>
                </a:lnTo>
                <a:lnTo>
                  <a:pt x="7113" y="2"/>
                </a:lnTo>
                <a:lnTo>
                  <a:pt x="7102" y="0"/>
                </a:lnTo>
                <a:lnTo>
                  <a:pt x="7091" y="0"/>
                </a:lnTo>
                <a:lnTo>
                  <a:pt x="107" y="0"/>
                </a:lnTo>
              </a:path>
            </a:pathLst>
          </a:custGeom>
          <a:noFill/>
          <a:ln w="7938">
            <a:solidFill>
              <a:srgbClr val="3333CC"/>
            </a:solidFill>
            <a:prstDash val="solid"/>
            <a:round/>
            <a:headEnd/>
            <a:tailEnd/>
          </a:ln>
        </p:spPr>
        <p:txBody>
          <a:bodyPr/>
          <a:lstStyle/>
          <a:p>
            <a:endParaRPr lang="en-CA" dirty="0"/>
          </a:p>
        </p:txBody>
      </p:sp>
      <p:sp>
        <p:nvSpPr>
          <p:cNvPr id="6160" name="Rectangle 16"/>
          <p:cNvSpPr>
            <a:spLocks noChangeArrowheads="1"/>
          </p:cNvSpPr>
          <p:nvPr/>
        </p:nvSpPr>
        <p:spPr bwMode="auto">
          <a:xfrm>
            <a:off x="3143250" y="5897563"/>
            <a:ext cx="2990850" cy="304800"/>
          </a:xfrm>
          <a:prstGeom prst="rect">
            <a:avLst/>
          </a:prstGeom>
          <a:noFill/>
          <a:ln w="9525">
            <a:noFill/>
            <a:miter lim="800000"/>
            <a:headEnd/>
            <a:tailEnd/>
          </a:ln>
        </p:spPr>
        <p:txBody>
          <a:bodyPr wrap="none" lIns="0" tIns="0" rIns="0" bIns="0">
            <a:spAutoFit/>
          </a:bodyPr>
          <a:lstStyle/>
          <a:p>
            <a:r>
              <a:rPr lang="en-CA" sz="2000" b="1" dirty="0">
                <a:solidFill>
                  <a:srgbClr val="000000"/>
                </a:solidFill>
              </a:rPr>
              <a:t>Effectiveness Evaluation</a:t>
            </a:r>
            <a:endParaRPr lang="en-CA" dirty="0"/>
          </a:p>
        </p:txBody>
      </p:sp>
      <p:sp>
        <p:nvSpPr>
          <p:cNvPr id="6161" name="Freeform 17"/>
          <p:cNvSpPr>
            <a:spLocks/>
          </p:cNvSpPr>
          <p:nvPr/>
        </p:nvSpPr>
        <p:spPr bwMode="auto">
          <a:xfrm>
            <a:off x="1812925" y="3303588"/>
            <a:ext cx="1920875" cy="1820862"/>
          </a:xfrm>
          <a:custGeom>
            <a:avLst/>
            <a:gdLst/>
            <a:ahLst/>
            <a:cxnLst>
              <a:cxn ang="0">
                <a:pos x="344" y="4"/>
              </a:cxn>
              <a:cxn ang="0">
                <a:pos x="286" y="13"/>
              </a:cxn>
              <a:cxn ang="0">
                <a:pos x="234" y="31"/>
              </a:cxn>
              <a:cxn ang="0">
                <a:pos x="184" y="56"/>
              </a:cxn>
              <a:cxn ang="0">
                <a:pos x="140" y="88"/>
              </a:cxn>
              <a:cxn ang="0">
                <a:pos x="100" y="126"/>
              </a:cxn>
              <a:cxn ang="0">
                <a:pos x="65" y="169"/>
              </a:cxn>
              <a:cxn ang="0">
                <a:pos x="38" y="217"/>
              </a:cxn>
              <a:cxn ang="0">
                <a:pos x="17" y="270"/>
              </a:cxn>
              <a:cxn ang="0">
                <a:pos x="4" y="325"/>
              </a:cxn>
              <a:cxn ang="0">
                <a:pos x="0" y="383"/>
              </a:cxn>
              <a:cxn ang="0">
                <a:pos x="3" y="1951"/>
              </a:cxn>
              <a:cxn ang="0">
                <a:pos x="12" y="2007"/>
              </a:cxn>
              <a:cxn ang="0">
                <a:pos x="30" y="2061"/>
              </a:cxn>
              <a:cxn ang="0">
                <a:pos x="55" y="2110"/>
              </a:cxn>
              <a:cxn ang="0">
                <a:pos x="87" y="2155"/>
              </a:cxn>
              <a:cxn ang="0">
                <a:pos x="125" y="2195"/>
              </a:cxn>
              <a:cxn ang="0">
                <a:pos x="168" y="2228"/>
              </a:cxn>
              <a:cxn ang="0">
                <a:pos x="216" y="2255"/>
              </a:cxn>
              <a:cxn ang="0">
                <a:pos x="269" y="2276"/>
              </a:cxn>
              <a:cxn ang="0">
                <a:pos x="325" y="2289"/>
              </a:cxn>
              <a:cxn ang="0">
                <a:pos x="382" y="2293"/>
              </a:cxn>
              <a:cxn ang="0">
                <a:pos x="2077" y="2292"/>
              </a:cxn>
              <a:cxn ang="0">
                <a:pos x="2133" y="2281"/>
              </a:cxn>
              <a:cxn ang="0">
                <a:pos x="2187" y="2263"/>
              </a:cxn>
              <a:cxn ang="0">
                <a:pos x="2237" y="2238"/>
              </a:cxn>
              <a:cxn ang="0">
                <a:pos x="2281" y="2206"/>
              </a:cxn>
              <a:cxn ang="0">
                <a:pos x="2321" y="2167"/>
              </a:cxn>
              <a:cxn ang="0">
                <a:pos x="2355" y="2124"/>
              </a:cxn>
              <a:cxn ang="0">
                <a:pos x="2383" y="2077"/>
              </a:cxn>
              <a:cxn ang="0">
                <a:pos x="2402" y="2024"/>
              </a:cxn>
              <a:cxn ang="0">
                <a:pos x="2415" y="1970"/>
              </a:cxn>
              <a:cxn ang="0">
                <a:pos x="2420" y="1911"/>
              </a:cxn>
              <a:cxn ang="0">
                <a:pos x="2418" y="345"/>
              </a:cxn>
              <a:cxn ang="0">
                <a:pos x="2409" y="287"/>
              </a:cxn>
              <a:cxn ang="0">
                <a:pos x="2390" y="235"/>
              </a:cxn>
              <a:cxn ang="0">
                <a:pos x="2364" y="185"/>
              </a:cxn>
              <a:cxn ang="0">
                <a:pos x="2332" y="141"/>
              </a:cxn>
              <a:cxn ang="0">
                <a:pos x="2296" y="101"/>
              </a:cxn>
              <a:cxn ang="0">
                <a:pos x="2251" y="66"/>
              </a:cxn>
              <a:cxn ang="0">
                <a:pos x="2203" y="39"/>
              </a:cxn>
              <a:cxn ang="0">
                <a:pos x="2152" y="18"/>
              </a:cxn>
              <a:cxn ang="0">
                <a:pos x="2096" y="5"/>
              </a:cxn>
              <a:cxn ang="0">
                <a:pos x="2037" y="0"/>
              </a:cxn>
            </a:cxnLst>
            <a:rect l="0" t="0" r="r" b="b"/>
            <a:pathLst>
              <a:path w="2420" h="2293">
                <a:moveTo>
                  <a:pt x="382" y="0"/>
                </a:moveTo>
                <a:lnTo>
                  <a:pt x="363" y="2"/>
                </a:lnTo>
                <a:lnTo>
                  <a:pt x="344" y="4"/>
                </a:lnTo>
                <a:lnTo>
                  <a:pt x="325" y="5"/>
                </a:lnTo>
                <a:lnTo>
                  <a:pt x="305" y="8"/>
                </a:lnTo>
                <a:lnTo>
                  <a:pt x="286" y="13"/>
                </a:lnTo>
                <a:lnTo>
                  <a:pt x="269" y="18"/>
                </a:lnTo>
                <a:lnTo>
                  <a:pt x="251" y="24"/>
                </a:lnTo>
                <a:lnTo>
                  <a:pt x="234" y="31"/>
                </a:lnTo>
                <a:lnTo>
                  <a:pt x="216" y="39"/>
                </a:lnTo>
                <a:lnTo>
                  <a:pt x="200" y="47"/>
                </a:lnTo>
                <a:lnTo>
                  <a:pt x="184" y="56"/>
                </a:lnTo>
                <a:lnTo>
                  <a:pt x="168" y="66"/>
                </a:lnTo>
                <a:lnTo>
                  <a:pt x="154" y="77"/>
                </a:lnTo>
                <a:lnTo>
                  <a:pt x="140" y="88"/>
                </a:lnTo>
                <a:lnTo>
                  <a:pt x="125" y="101"/>
                </a:lnTo>
                <a:lnTo>
                  <a:pt x="113" y="114"/>
                </a:lnTo>
                <a:lnTo>
                  <a:pt x="100" y="126"/>
                </a:lnTo>
                <a:lnTo>
                  <a:pt x="87" y="141"/>
                </a:lnTo>
                <a:lnTo>
                  <a:pt x="76" y="155"/>
                </a:lnTo>
                <a:lnTo>
                  <a:pt x="65" y="169"/>
                </a:lnTo>
                <a:lnTo>
                  <a:pt x="55" y="185"/>
                </a:lnTo>
                <a:lnTo>
                  <a:pt x="46" y="201"/>
                </a:lnTo>
                <a:lnTo>
                  <a:pt x="38" y="217"/>
                </a:lnTo>
                <a:lnTo>
                  <a:pt x="30" y="235"/>
                </a:lnTo>
                <a:lnTo>
                  <a:pt x="23" y="252"/>
                </a:lnTo>
                <a:lnTo>
                  <a:pt x="17" y="270"/>
                </a:lnTo>
                <a:lnTo>
                  <a:pt x="12" y="287"/>
                </a:lnTo>
                <a:lnTo>
                  <a:pt x="7" y="306"/>
                </a:lnTo>
                <a:lnTo>
                  <a:pt x="4" y="325"/>
                </a:lnTo>
                <a:lnTo>
                  <a:pt x="3" y="345"/>
                </a:lnTo>
                <a:lnTo>
                  <a:pt x="1" y="364"/>
                </a:lnTo>
                <a:lnTo>
                  <a:pt x="0" y="383"/>
                </a:lnTo>
                <a:lnTo>
                  <a:pt x="0" y="1911"/>
                </a:lnTo>
                <a:lnTo>
                  <a:pt x="1" y="1930"/>
                </a:lnTo>
                <a:lnTo>
                  <a:pt x="3" y="1951"/>
                </a:lnTo>
                <a:lnTo>
                  <a:pt x="4" y="1970"/>
                </a:lnTo>
                <a:lnTo>
                  <a:pt x="7" y="1987"/>
                </a:lnTo>
                <a:lnTo>
                  <a:pt x="12" y="2007"/>
                </a:lnTo>
                <a:lnTo>
                  <a:pt x="17" y="2024"/>
                </a:lnTo>
                <a:lnTo>
                  <a:pt x="23" y="2043"/>
                </a:lnTo>
                <a:lnTo>
                  <a:pt x="30" y="2061"/>
                </a:lnTo>
                <a:lnTo>
                  <a:pt x="38" y="2077"/>
                </a:lnTo>
                <a:lnTo>
                  <a:pt x="46" y="2093"/>
                </a:lnTo>
                <a:lnTo>
                  <a:pt x="55" y="2110"/>
                </a:lnTo>
                <a:lnTo>
                  <a:pt x="65" y="2124"/>
                </a:lnTo>
                <a:lnTo>
                  <a:pt x="76" y="2140"/>
                </a:lnTo>
                <a:lnTo>
                  <a:pt x="87" y="2155"/>
                </a:lnTo>
                <a:lnTo>
                  <a:pt x="100" y="2167"/>
                </a:lnTo>
                <a:lnTo>
                  <a:pt x="113" y="2182"/>
                </a:lnTo>
                <a:lnTo>
                  <a:pt x="125" y="2195"/>
                </a:lnTo>
                <a:lnTo>
                  <a:pt x="140" y="2206"/>
                </a:lnTo>
                <a:lnTo>
                  <a:pt x="154" y="2217"/>
                </a:lnTo>
                <a:lnTo>
                  <a:pt x="168" y="2228"/>
                </a:lnTo>
                <a:lnTo>
                  <a:pt x="184" y="2238"/>
                </a:lnTo>
                <a:lnTo>
                  <a:pt x="200" y="2247"/>
                </a:lnTo>
                <a:lnTo>
                  <a:pt x="216" y="2255"/>
                </a:lnTo>
                <a:lnTo>
                  <a:pt x="234" y="2263"/>
                </a:lnTo>
                <a:lnTo>
                  <a:pt x="251" y="2269"/>
                </a:lnTo>
                <a:lnTo>
                  <a:pt x="269" y="2276"/>
                </a:lnTo>
                <a:lnTo>
                  <a:pt x="286" y="2281"/>
                </a:lnTo>
                <a:lnTo>
                  <a:pt x="305" y="2285"/>
                </a:lnTo>
                <a:lnTo>
                  <a:pt x="325" y="2289"/>
                </a:lnTo>
                <a:lnTo>
                  <a:pt x="344" y="2292"/>
                </a:lnTo>
                <a:lnTo>
                  <a:pt x="363" y="2293"/>
                </a:lnTo>
                <a:lnTo>
                  <a:pt x="382" y="2293"/>
                </a:lnTo>
                <a:lnTo>
                  <a:pt x="2037" y="2293"/>
                </a:lnTo>
                <a:lnTo>
                  <a:pt x="2058" y="2293"/>
                </a:lnTo>
                <a:lnTo>
                  <a:pt x="2077" y="2292"/>
                </a:lnTo>
                <a:lnTo>
                  <a:pt x="2096" y="2289"/>
                </a:lnTo>
                <a:lnTo>
                  <a:pt x="2116" y="2285"/>
                </a:lnTo>
                <a:lnTo>
                  <a:pt x="2133" y="2281"/>
                </a:lnTo>
                <a:lnTo>
                  <a:pt x="2152" y="2276"/>
                </a:lnTo>
                <a:lnTo>
                  <a:pt x="2170" y="2269"/>
                </a:lnTo>
                <a:lnTo>
                  <a:pt x="2187" y="2263"/>
                </a:lnTo>
                <a:lnTo>
                  <a:pt x="2203" y="2255"/>
                </a:lnTo>
                <a:lnTo>
                  <a:pt x="2221" y="2247"/>
                </a:lnTo>
                <a:lnTo>
                  <a:pt x="2237" y="2238"/>
                </a:lnTo>
                <a:lnTo>
                  <a:pt x="2251" y="2228"/>
                </a:lnTo>
                <a:lnTo>
                  <a:pt x="2267" y="2217"/>
                </a:lnTo>
                <a:lnTo>
                  <a:pt x="2281" y="2206"/>
                </a:lnTo>
                <a:lnTo>
                  <a:pt x="2296" y="2195"/>
                </a:lnTo>
                <a:lnTo>
                  <a:pt x="2308" y="2182"/>
                </a:lnTo>
                <a:lnTo>
                  <a:pt x="2321" y="2167"/>
                </a:lnTo>
                <a:lnTo>
                  <a:pt x="2332" y="2155"/>
                </a:lnTo>
                <a:lnTo>
                  <a:pt x="2345" y="2140"/>
                </a:lnTo>
                <a:lnTo>
                  <a:pt x="2355" y="2124"/>
                </a:lnTo>
                <a:lnTo>
                  <a:pt x="2364" y="2110"/>
                </a:lnTo>
                <a:lnTo>
                  <a:pt x="2374" y="2093"/>
                </a:lnTo>
                <a:lnTo>
                  <a:pt x="2383" y="2077"/>
                </a:lnTo>
                <a:lnTo>
                  <a:pt x="2390" y="2061"/>
                </a:lnTo>
                <a:lnTo>
                  <a:pt x="2398" y="2043"/>
                </a:lnTo>
                <a:lnTo>
                  <a:pt x="2402" y="2024"/>
                </a:lnTo>
                <a:lnTo>
                  <a:pt x="2409" y="2007"/>
                </a:lnTo>
                <a:lnTo>
                  <a:pt x="2412" y="1987"/>
                </a:lnTo>
                <a:lnTo>
                  <a:pt x="2415" y="1970"/>
                </a:lnTo>
                <a:lnTo>
                  <a:pt x="2418" y="1951"/>
                </a:lnTo>
                <a:lnTo>
                  <a:pt x="2420" y="1930"/>
                </a:lnTo>
                <a:lnTo>
                  <a:pt x="2420" y="1911"/>
                </a:lnTo>
                <a:lnTo>
                  <a:pt x="2420" y="383"/>
                </a:lnTo>
                <a:lnTo>
                  <a:pt x="2420" y="364"/>
                </a:lnTo>
                <a:lnTo>
                  <a:pt x="2418" y="345"/>
                </a:lnTo>
                <a:lnTo>
                  <a:pt x="2415" y="325"/>
                </a:lnTo>
                <a:lnTo>
                  <a:pt x="2412" y="306"/>
                </a:lnTo>
                <a:lnTo>
                  <a:pt x="2409" y="287"/>
                </a:lnTo>
                <a:lnTo>
                  <a:pt x="2402" y="270"/>
                </a:lnTo>
                <a:lnTo>
                  <a:pt x="2398" y="252"/>
                </a:lnTo>
                <a:lnTo>
                  <a:pt x="2390" y="235"/>
                </a:lnTo>
                <a:lnTo>
                  <a:pt x="2383" y="217"/>
                </a:lnTo>
                <a:lnTo>
                  <a:pt x="2374" y="201"/>
                </a:lnTo>
                <a:lnTo>
                  <a:pt x="2364" y="185"/>
                </a:lnTo>
                <a:lnTo>
                  <a:pt x="2355" y="169"/>
                </a:lnTo>
                <a:lnTo>
                  <a:pt x="2345" y="155"/>
                </a:lnTo>
                <a:lnTo>
                  <a:pt x="2332" y="141"/>
                </a:lnTo>
                <a:lnTo>
                  <a:pt x="2321" y="126"/>
                </a:lnTo>
                <a:lnTo>
                  <a:pt x="2308" y="114"/>
                </a:lnTo>
                <a:lnTo>
                  <a:pt x="2296" y="101"/>
                </a:lnTo>
                <a:lnTo>
                  <a:pt x="2281" y="88"/>
                </a:lnTo>
                <a:lnTo>
                  <a:pt x="2267" y="77"/>
                </a:lnTo>
                <a:lnTo>
                  <a:pt x="2251" y="66"/>
                </a:lnTo>
                <a:lnTo>
                  <a:pt x="2237" y="56"/>
                </a:lnTo>
                <a:lnTo>
                  <a:pt x="2221" y="47"/>
                </a:lnTo>
                <a:lnTo>
                  <a:pt x="2203" y="39"/>
                </a:lnTo>
                <a:lnTo>
                  <a:pt x="2187" y="31"/>
                </a:lnTo>
                <a:lnTo>
                  <a:pt x="2170" y="24"/>
                </a:lnTo>
                <a:lnTo>
                  <a:pt x="2152" y="18"/>
                </a:lnTo>
                <a:lnTo>
                  <a:pt x="2133" y="13"/>
                </a:lnTo>
                <a:lnTo>
                  <a:pt x="2116" y="8"/>
                </a:lnTo>
                <a:lnTo>
                  <a:pt x="2096" y="5"/>
                </a:lnTo>
                <a:lnTo>
                  <a:pt x="2077" y="4"/>
                </a:lnTo>
                <a:lnTo>
                  <a:pt x="2058" y="2"/>
                </a:lnTo>
                <a:lnTo>
                  <a:pt x="2037" y="0"/>
                </a:lnTo>
                <a:lnTo>
                  <a:pt x="382" y="0"/>
                </a:lnTo>
                <a:close/>
              </a:path>
            </a:pathLst>
          </a:custGeom>
          <a:solidFill>
            <a:srgbClr val="BBCEFF"/>
          </a:solidFill>
          <a:ln w="9525">
            <a:noFill/>
            <a:round/>
            <a:headEnd/>
            <a:tailEnd/>
          </a:ln>
        </p:spPr>
        <p:txBody>
          <a:bodyPr/>
          <a:lstStyle/>
          <a:p>
            <a:endParaRPr lang="en-CA" dirty="0"/>
          </a:p>
        </p:txBody>
      </p:sp>
      <p:sp>
        <p:nvSpPr>
          <p:cNvPr id="6162" name="Freeform 18"/>
          <p:cNvSpPr>
            <a:spLocks/>
          </p:cNvSpPr>
          <p:nvPr/>
        </p:nvSpPr>
        <p:spPr bwMode="auto">
          <a:xfrm>
            <a:off x="1812925" y="3303588"/>
            <a:ext cx="1920875" cy="1820862"/>
          </a:xfrm>
          <a:custGeom>
            <a:avLst/>
            <a:gdLst/>
            <a:ahLst/>
            <a:cxnLst>
              <a:cxn ang="0">
                <a:pos x="344" y="4"/>
              </a:cxn>
              <a:cxn ang="0">
                <a:pos x="286" y="13"/>
              </a:cxn>
              <a:cxn ang="0">
                <a:pos x="234" y="31"/>
              </a:cxn>
              <a:cxn ang="0">
                <a:pos x="184" y="56"/>
              </a:cxn>
              <a:cxn ang="0">
                <a:pos x="140" y="88"/>
              </a:cxn>
              <a:cxn ang="0">
                <a:pos x="100" y="126"/>
              </a:cxn>
              <a:cxn ang="0">
                <a:pos x="65" y="169"/>
              </a:cxn>
              <a:cxn ang="0">
                <a:pos x="38" y="217"/>
              </a:cxn>
              <a:cxn ang="0">
                <a:pos x="17" y="270"/>
              </a:cxn>
              <a:cxn ang="0">
                <a:pos x="4" y="325"/>
              </a:cxn>
              <a:cxn ang="0">
                <a:pos x="0" y="383"/>
              </a:cxn>
              <a:cxn ang="0">
                <a:pos x="3" y="1951"/>
              </a:cxn>
              <a:cxn ang="0">
                <a:pos x="12" y="2007"/>
              </a:cxn>
              <a:cxn ang="0">
                <a:pos x="30" y="2061"/>
              </a:cxn>
              <a:cxn ang="0">
                <a:pos x="55" y="2110"/>
              </a:cxn>
              <a:cxn ang="0">
                <a:pos x="87" y="2155"/>
              </a:cxn>
              <a:cxn ang="0">
                <a:pos x="125" y="2195"/>
              </a:cxn>
              <a:cxn ang="0">
                <a:pos x="168" y="2228"/>
              </a:cxn>
              <a:cxn ang="0">
                <a:pos x="216" y="2255"/>
              </a:cxn>
              <a:cxn ang="0">
                <a:pos x="269" y="2276"/>
              </a:cxn>
              <a:cxn ang="0">
                <a:pos x="325" y="2289"/>
              </a:cxn>
              <a:cxn ang="0">
                <a:pos x="382" y="2293"/>
              </a:cxn>
              <a:cxn ang="0">
                <a:pos x="2077" y="2292"/>
              </a:cxn>
              <a:cxn ang="0">
                <a:pos x="2133" y="2281"/>
              </a:cxn>
              <a:cxn ang="0">
                <a:pos x="2187" y="2263"/>
              </a:cxn>
              <a:cxn ang="0">
                <a:pos x="2237" y="2238"/>
              </a:cxn>
              <a:cxn ang="0">
                <a:pos x="2281" y="2206"/>
              </a:cxn>
              <a:cxn ang="0">
                <a:pos x="2321" y="2167"/>
              </a:cxn>
              <a:cxn ang="0">
                <a:pos x="2355" y="2124"/>
              </a:cxn>
              <a:cxn ang="0">
                <a:pos x="2383" y="2077"/>
              </a:cxn>
              <a:cxn ang="0">
                <a:pos x="2402" y="2024"/>
              </a:cxn>
              <a:cxn ang="0">
                <a:pos x="2415" y="1970"/>
              </a:cxn>
              <a:cxn ang="0">
                <a:pos x="2420" y="1911"/>
              </a:cxn>
              <a:cxn ang="0">
                <a:pos x="2418" y="345"/>
              </a:cxn>
              <a:cxn ang="0">
                <a:pos x="2409" y="287"/>
              </a:cxn>
              <a:cxn ang="0">
                <a:pos x="2390" y="235"/>
              </a:cxn>
              <a:cxn ang="0">
                <a:pos x="2364" y="185"/>
              </a:cxn>
              <a:cxn ang="0">
                <a:pos x="2332" y="141"/>
              </a:cxn>
              <a:cxn ang="0">
                <a:pos x="2296" y="101"/>
              </a:cxn>
              <a:cxn ang="0">
                <a:pos x="2251" y="66"/>
              </a:cxn>
              <a:cxn ang="0">
                <a:pos x="2203" y="39"/>
              </a:cxn>
              <a:cxn ang="0">
                <a:pos x="2152" y="18"/>
              </a:cxn>
              <a:cxn ang="0">
                <a:pos x="2096" y="5"/>
              </a:cxn>
              <a:cxn ang="0">
                <a:pos x="2037" y="0"/>
              </a:cxn>
            </a:cxnLst>
            <a:rect l="0" t="0" r="r" b="b"/>
            <a:pathLst>
              <a:path w="2420" h="2293">
                <a:moveTo>
                  <a:pt x="382" y="0"/>
                </a:moveTo>
                <a:lnTo>
                  <a:pt x="363" y="2"/>
                </a:lnTo>
                <a:lnTo>
                  <a:pt x="344" y="4"/>
                </a:lnTo>
                <a:lnTo>
                  <a:pt x="325" y="5"/>
                </a:lnTo>
                <a:lnTo>
                  <a:pt x="305" y="8"/>
                </a:lnTo>
                <a:lnTo>
                  <a:pt x="286" y="13"/>
                </a:lnTo>
                <a:lnTo>
                  <a:pt x="269" y="18"/>
                </a:lnTo>
                <a:lnTo>
                  <a:pt x="251" y="24"/>
                </a:lnTo>
                <a:lnTo>
                  <a:pt x="234" y="31"/>
                </a:lnTo>
                <a:lnTo>
                  <a:pt x="216" y="39"/>
                </a:lnTo>
                <a:lnTo>
                  <a:pt x="200" y="47"/>
                </a:lnTo>
                <a:lnTo>
                  <a:pt x="184" y="56"/>
                </a:lnTo>
                <a:lnTo>
                  <a:pt x="168" y="66"/>
                </a:lnTo>
                <a:lnTo>
                  <a:pt x="154" y="77"/>
                </a:lnTo>
                <a:lnTo>
                  <a:pt x="140" y="88"/>
                </a:lnTo>
                <a:lnTo>
                  <a:pt x="125" y="101"/>
                </a:lnTo>
                <a:lnTo>
                  <a:pt x="113" y="114"/>
                </a:lnTo>
                <a:lnTo>
                  <a:pt x="100" y="126"/>
                </a:lnTo>
                <a:lnTo>
                  <a:pt x="87" y="141"/>
                </a:lnTo>
                <a:lnTo>
                  <a:pt x="76" y="155"/>
                </a:lnTo>
                <a:lnTo>
                  <a:pt x="65" y="169"/>
                </a:lnTo>
                <a:lnTo>
                  <a:pt x="55" y="185"/>
                </a:lnTo>
                <a:lnTo>
                  <a:pt x="46" y="201"/>
                </a:lnTo>
                <a:lnTo>
                  <a:pt x="38" y="217"/>
                </a:lnTo>
                <a:lnTo>
                  <a:pt x="30" y="235"/>
                </a:lnTo>
                <a:lnTo>
                  <a:pt x="23" y="252"/>
                </a:lnTo>
                <a:lnTo>
                  <a:pt x="17" y="270"/>
                </a:lnTo>
                <a:lnTo>
                  <a:pt x="12" y="287"/>
                </a:lnTo>
                <a:lnTo>
                  <a:pt x="7" y="306"/>
                </a:lnTo>
                <a:lnTo>
                  <a:pt x="4" y="325"/>
                </a:lnTo>
                <a:lnTo>
                  <a:pt x="3" y="345"/>
                </a:lnTo>
                <a:lnTo>
                  <a:pt x="1" y="364"/>
                </a:lnTo>
                <a:lnTo>
                  <a:pt x="0" y="383"/>
                </a:lnTo>
                <a:lnTo>
                  <a:pt x="0" y="1911"/>
                </a:lnTo>
                <a:lnTo>
                  <a:pt x="1" y="1930"/>
                </a:lnTo>
                <a:lnTo>
                  <a:pt x="3" y="1951"/>
                </a:lnTo>
                <a:lnTo>
                  <a:pt x="4" y="1970"/>
                </a:lnTo>
                <a:lnTo>
                  <a:pt x="7" y="1987"/>
                </a:lnTo>
                <a:lnTo>
                  <a:pt x="12" y="2007"/>
                </a:lnTo>
                <a:lnTo>
                  <a:pt x="17" y="2024"/>
                </a:lnTo>
                <a:lnTo>
                  <a:pt x="23" y="2043"/>
                </a:lnTo>
                <a:lnTo>
                  <a:pt x="30" y="2061"/>
                </a:lnTo>
                <a:lnTo>
                  <a:pt x="38" y="2077"/>
                </a:lnTo>
                <a:lnTo>
                  <a:pt x="46" y="2093"/>
                </a:lnTo>
                <a:lnTo>
                  <a:pt x="55" y="2110"/>
                </a:lnTo>
                <a:lnTo>
                  <a:pt x="65" y="2124"/>
                </a:lnTo>
                <a:lnTo>
                  <a:pt x="76" y="2140"/>
                </a:lnTo>
                <a:lnTo>
                  <a:pt x="87" y="2155"/>
                </a:lnTo>
                <a:lnTo>
                  <a:pt x="100" y="2167"/>
                </a:lnTo>
                <a:lnTo>
                  <a:pt x="113" y="2182"/>
                </a:lnTo>
                <a:lnTo>
                  <a:pt x="125" y="2195"/>
                </a:lnTo>
                <a:lnTo>
                  <a:pt x="140" y="2206"/>
                </a:lnTo>
                <a:lnTo>
                  <a:pt x="154" y="2217"/>
                </a:lnTo>
                <a:lnTo>
                  <a:pt x="168" y="2228"/>
                </a:lnTo>
                <a:lnTo>
                  <a:pt x="184" y="2238"/>
                </a:lnTo>
                <a:lnTo>
                  <a:pt x="200" y="2247"/>
                </a:lnTo>
                <a:lnTo>
                  <a:pt x="216" y="2255"/>
                </a:lnTo>
                <a:lnTo>
                  <a:pt x="234" y="2263"/>
                </a:lnTo>
                <a:lnTo>
                  <a:pt x="251" y="2269"/>
                </a:lnTo>
                <a:lnTo>
                  <a:pt x="269" y="2276"/>
                </a:lnTo>
                <a:lnTo>
                  <a:pt x="286" y="2281"/>
                </a:lnTo>
                <a:lnTo>
                  <a:pt x="305" y="2285"/>
                </a:lnTo>
                <a:lnTo>
                  <a:pt x="325" y="2289"/>
                </a:lnTo>
                <a:lnTo>
                  <a:pt x="344" y="2292"/>
                </a:lnTo>
                <a:lnTo>
                  <a:pt x="363" y="2293"/>
                </a:lnTo>
                <a:lnTo>
                  <a:pt x="382" y="2293"/>
                </a:lnTo>
                <a:lnTo>
                  <a:pt x="2037" y="2293"/>
                </a:lnTo>
                <a:lnTo>
                  <a:pt x="2058" y="2293"/>
                </a:lnTo>
                <a:lnTo>
                  <a:pt x="2077" y="2292"/>
                </a:lnTo>
                <a:lnTo>
                  <a:pt x="2096" y="2289"/>
                </a:lnTo>
                <a:lnTo>
                  <a:pt x="2116" y="2285"/>
                </a:lnTo>
                <a:lnTo>
                  <a:pt x="2133" y="2281"/>
                </a:lnTo>
                <a:lnTo>
                  <a:pt x="2152" y="2276"/>
                </a:lnTo>
                <a:lnTo>
                  <a:pt x="2170" y="2269"/>
                </a:lnTo>
                <a:lnTo>
                  <a:pt x="2187" y="2263"/>
                </a:lnTo>
                <a:lnTo>
                  <a:pt x="2203" y="2255"/>
                </a:lnTo>
                <a:lnTo>
                  <a:pt x="2221" y="2247"/>
                </a:lnTo>
                <a:lnTo>
                  <a:pt x="2237" y="2238"/>
                </a:lnTo>
                <a:lnTo>
                  <a:pt x="2251" y="2228"/>
                </a:lnTo>
                <a:lnTo>
                  <a:pt x="2267" y="2217"/>
                </a:lnTo>
                <a:lnTo>
                  <a:pt x="2281" y="2206"/>
                </a:lnTo>
                <a:lnTo>
                  <a:pt x="2296" y="2195"/>
                </a:lnTo>
                <a:lnTo>
                  <a:pt x="2308" y="2182"/>
                </a:lnTo>
                <a:lnTo>
                  <a:pt x="2321" y="2167"/>
                </a:lnTo>
                <a:lnTo>
                  <a:pt x="2332" y="2155"/>
                </a:lnTo>
                <a:lnTo>
                  <a:pt x="2345" y="2140"/>
                </a:lnTo>
                <a:lnTo>
                  <a:pt x="2355" y="2124"/>
                </a:lnTo>
                <a:lnTo>
                  <a:pt x="2364" y="2110"/>
                </a:lnTo>
                <a:lnTo>
                  <a:pt x="2374" y="2093"/>
                </a:lnTo>
                <a:lnTo>
                  <a:pt x="2383" y="2077"/>
                </a:lnTo>
                <a:lnTo>
                  <a:pt x="2390" y="2061"/>
                </a:lnTo>
                <a:lnTo>
                  <a:pt x="2398" y="2043"/>
                </a:lnTo>
                <a:lnTo>
                  <a:pt x="2402" y="2024"/>
                </a:lnTo>
                <a:lnTo>
                  <a:pt x="2409" y="2007"/>
                </a:lnTo>
                <a:lnTo>
                  <a:pt x="2412" y="1987"/>
                </a:lnTo>
                <a:lnTo>
                  <a:pt x="2415" y="1970"/>
                </a:lnTo>
                <a:lnTo>
                  <a:pt x="2418" y="1951"/>
                </a:lnTo>
                <a:lnTo>
                  <a:pt x="2420" y="1930"/>
                </a:lnTo>
                <a:lnTo>
                  <a:pt x="2420" y="1911"/>
                </a:lnTo>
                <a:lnTo>
                  <a:pt x="2420" y="383"/>
                </a:lnTo>
                <a:lnTo>
                  <a:pt x="2420" y="364"/>
                </a:lnTo>
                <a:lnTo>
                  <a:pt x="2418" y="345"/>
                </a:lnTo>
                <a:lnTo>
                  <a:pt x="2415" y="325"/>
                </a:lnTo>
                <a:lnTo>
                  <a:pt x="2412" y="306"/>
                </a:lnTo>
                <a:lnTo>
                  <a:pt x="2409" y="287"/>
                </a:lnTo>
                <a:lnTo>
                  <a:pt x="2402" y="270"/>
                </a:lnTo>
                <a:lnTo>
                  <a:pt x="2398" y="252"/>
                </a:lnTo>
                <a:lnTo>
                  <a:pt x="2390" y="235"/>
                </a:lnTo>
                <a:lnTo>
                  <a:pt x="2383" y="217"/>
                </a:lnTo>
                <a:lnTo>
                  <a:pt x="2374" y="201"/>
                </a:lnTo>
                <a:lnTo>
                  <a:pt x="2364" y="185"/>
                </a:lnTo>
                <a:lnTo>
                  <a:pt x="2355" y="169"/>
                </a:lnTo>
                <a:lnTo>
                  <a:pt x="2345" y="155"/>
                </a:lnTo>
                <a:lnTo>
                  <a:pt x="2332" y="141"/>
                </a:lnTo>
                <a:lnTo>
                  <a:pt x="2321" y="126"/>
                </a:lnTo>
                <a:lnTo>
                  <a:pt x="2308" y="114"/>
                </a:lnTo>
                <a:lnTo>
                  <a:pt x="2296" y="101"/>
                </a:lnTo>
                <a:lnTo>
                  <a:pt x="2281" y="88"/>
                </a:lnTo>
                <a:lnTo>
                  <a:pt x="2267" y="77"/>
                </a:lnTo>
                <a:lnTo>
                  <a:pt x="2251" y="66"/>
                </a:lnTo>
                <a:lnTo>
                  <a:pt x="2237" y="56"/>
                </a:lnTo>
                <a:lnTo>
                  <a:pt x="2221" y="47"/>
                </a:lnTo>
                <a:lnTo>
                  <a:pt x="2203" y="39"/>
                </a:lnTo>
                <a:lnTo>
                  <a:pt x="2187" y="31"/>
                </a:lnTo>
                <a:lnTo>
                  <a:pt x="2170" y="24"/>
                </a:lnTo>
                <a:lnTo>
                  <a:pt x="2152" y="18"/>
                </a:lnTo>
                <a:lnTo>
                  <a:pt x="2133" y="13"/>
                </a:lnTo>
                <a:lnTo>
                  <a:pt x="2116" y="8"/>
                </a:lnTo>
                <a:lnTo>
                  <a:pt x="2096" y="5"/>
                </a:lnTo>
                <a:lnTo>
                  <a:pt x="2077" y="4"/>
                </a:lnTo>
                <a:lnTo>
                  <a:pt x="2058" y="2"/>
                </a:lnTo>
                <a:lnTo>
                  <a:pt x="2037" y="0"/>
                </a:lnTo>
                <a:lnTo>
                  <a:pt x="382" y="0"/>
                </a:lnTo>
              </a:path>
            </a:pathLst>
          </a:custGeom>
          <a:noFill/>
          <a:ln w="7938">
            <a:solidFill>
              <a:srgbClr val="3333CC"/>
            </a:solidFill>
            <a:prstDash val="solid"/>
            <a:round/>
            <a:headEnd/>
            <a:tailEnd/>
          </a:ln>
        </p:spPr>
        <p:txBody>
          <a:bodyPr/>
          <a:lstStyle/>
          <a:p>
            <a:endParaRPr lang="en-CA" dirty="0"/>
          </a:p>
        </p:txBody>
      </p:sp>
      <p:sp>
        <p:nvSpPr>
          <p:cNvPr id="6163" name="Rectangle 19"/>
          <p:cNvSpPr>
            <a:spLocks noChangeArrowheads="1"/>
          </p:cNvSpPr>
          <p:nvPr/>
        </p:nvSpPr>
        <p:spPr bwMode="auto">
          <a:xfrm>
            <a:off x="2135188" y="4075113"/>
            <a:ext cx="1282700" cy="304800"/>
          </a:xfrm>
          <a:prstGeom prst="rect">
            <a:avLst/>
          </a:prstGeom>
          <a:noFill/>
          <a:ln w="9525">
            <a:noFill/>
            <a:miter lim="800000"/>
            <a:headEnd/>
            <a:tailEnd/>
          </a:ln>
        </p:spPr>
        <p:txBody>
          <a:bodyPr wrap="none" lIns="0" tIns="0" rIns="0" bIns="0">
            <a:spAutoFit/>
          </a:bodyPr>
          <a:lstStyle/>
          <a:p>
            <a:r>
              <a:rPr lang="en-CA" sz="2000" b="1" dirty="0">
                <a:solidFill>
                  <a:srgbClr val="000000"/>
                </a:solidFill>
              </a:rPr>
              <a:t>Objectives</a:t>
            </a:r>
            <a:endParaRPr lang="en-CA" dirty="0"/>
          </a:p>
        </p:txBody>
      </p:sp>
      <p:sp>
        <p:nvSpPr>
          <p:cNvPr id="6164" name="Freeform 20"/>
          <p:cNvSpPr>
            <a:spLocks/>
          </p:cNvSpPr>
          <p:nvPr/>
        </p:nvSpPr>
        <p:spPr bwMode="auto">
          <a:xfrm>
            <a:off x="5654675" y="3278188"/>
            <a:ext cx="1809750" cy="1819275"/>
          </a:xfrm>
          <a:custGeom>
            <a:avLst/>
            <a:gdLst/>
            <a:ahLst/>
            <a:cxnLst>
              <a:cxn ang="0">
                <a:pos x="341" y="1"/>
              </a:cxn>
              <a:cxn ang="0">
                <a:pos x="285" y="11"/>
              </a:cxn>
              <a:cxn ang="0">
                <a:pos x="232" y="28"/>
              </a:cxn>
              <a:cxn ang="0">
                <a:pos x="183" y="54"/>
              </a:cxn>
              <a:cxn ang="0">
                <a:pos x="138" y="86"/>
              </a:cxn>
              <a:cxn ang="0">
                <a:pos x="98" y="124"/>
              </a:cxn>
              <a:cxn ang="0">
                <a:pos x="65" y="167"/>
              </a:cxn>
              <a:cxn ang="0">
                <a:pos x="38" y="215"/>
              </a:cxn>
              <a:cxn ang="0">
                <a:pos x="17" y="266"/>
              </a:cxn>
              <a:cxn ang="0">
                <a:pos x="4" y="321"/>
              </a:cxn>
              <a:cxn ang="0">
                <a:pos x="0" y="379"/>
              </a:cxn>
              <a:cxn ang="0">
                <a:pos x="1" y="1950"/>
              </a:cxn>
              <a:cxn ang="0">
                <a:pos x="12" y="2006"/>
              </a:cxn>
              <a:cxn ang="0">
                <a:pos x="30" y="2058"/>
              </a:cxn>
              <a:cxn ang="0">
                <a:pos x="55" y="2108"/>
              </a:cxn>
              <a:cxn ang="0">
                <a:pos x="86" y="2152"/>
              </a:cxn>
              <a:cxn ang="0">
                <a:pos x="124" y="2192"/>
              </a:cxn>
              <a:cxn ang="0">
                <a:pos x="167" y="2226"/>
              </a:cxn>
              <a:cxn ang="0">
                <a:pos x="215" y="2254"/>
              </a:cxn>
              <a:cxn ang="0">
                <a:pos x="267" y="2275"/>
              </a:cxn>
              <a:cxn ang="0">
                <a:pos x="322" y="2288"/>
              </a:cxn>
              <a:cxn ang="0">
                <a:pos x="380" y="2291"/>
              </a:cxn>
              <a:cxn ang="0">
                <a:pos x="1939" y="2289"/>
              </a:cxn>
              <a:cxn ang="0">
                <a:pos x="1995" y="2280"/>
              </a:cxn>
              <a:cxn ang="0">
                <a:pos x="2049" y="2261"/>
              </a:cxn>
              <a:cxn ang="0">
                <a:pos x="2097" y="2237"/>
              </a:cxn>
              <a:cxn ang="0">
                <a:pos x="2141" y="2205"/>
              </a:cxn>
              <a:cxn ang="0">
                <a:pos x="2181" y="2167"/>
              </a:cxn>
              <a:cxn ang="0">
                <a:pos x="2216" y="2124"/>
              </a:cxn>
              <a:cxn ang="0">
                <a:pos x="2243" y="2076"/>
              </a:cxn>
              <a:cxn ang="0">
                <a:pos x="2264" y="2023"/>
              </a:cxn>
              <a:cxn ang="0">
                <a:pos x="2277" y="1969"/>
              </a:cxn>
              <a:cxn ang="0">
                <a:pos x="2280" y="1912"/>
              </a:cxn>
              <a:cxn ang="0">
                <a:pos x="2278" y="341"/>
              </a:cxn>
              <a:cxn ang="0">
                <a:pos x="2269" y="285"/>
              </a:cxn>
              <a:cxn ang="0">
                <a:pos x="2251" y="231"/>
              </a:cxn>
              <a:cxn ang="0">
                <a:pos x="2226" y="183"/>
              </a:cxn>
              <a:cxn ang="0">
                <a:pos x="2194" y="137"/>
              </a:cxn>
              <a:cxn ang="0">
                <a:pos x="2156" y="98"/>
              </a:cxn>
              <a:cxn ang="0">
                <a:pos x="2113" y="63"/>
              </a:cxn>
              <a:cxn ang="0">
                <a:pos x="2065" y="36"/>
              </a:cxn>
              <a:cxn ang="0">
                <a:pos x="2014" y="15"/>
              </a:cxn>
              <a:cxn ang="0">
                <a:pos x="1958" y="3"/>
              </a:cxn>
              <a:cxn ang="0">
                <a:pos x="1901" y="0"/>
              </a:cxn>
            </a:cxnLst>
            <a:rect l="0" t="0" r="r" b="b"/>
            <a:pathLst>
              <a:path w="2280" h="2291">
                <a:moveTo>
                  <a:pt x="380" y="0"/>
                </a:moveTo>
                <a:lnTo>
                  <a:pt x="360" y="0"/>
                </a:lnTo>
                <a:lnTo>
                  <a:pt x="341" y="1"/>
                </a:lnTo>
                <a:lnTo>
                  <a:pt x="322" y="3"/>
                </a:lnTo>
                <a:lnTo>
                  <a:pt x="302" y="6"/>
                </a:lnTo>
                <a:lnTo>
                  <a:pt x="285" y="11"/>
                </a:lnTo>
                <a:lnTo>
                  <a:pt x="267" y="15"/>
                </a:lnTo>
                <a:lnTo>
                  <a:pt x="250" y="22"/>
                </a:lnTo>
                <a:lnTo>
                  <a:pt x="232" y="28"/>
                </a:lnTo>
                <a:lnTo>
                  <a:pt x="215" y="36"/>
                </a:lnTo>
                <a:lnTo>
                  <a:pt x="199" y="44"/>
                </a:lnTo>
                <a:lnTo>
                  <a:pt x="183" y="54"/>
                </a:lnTo>
                <a:lnTo>
                  <a:pt x="167" y="63"/>
                </a:lnTo>
                <a:lnTo>
                  <a:pt x="153" y="74"/>
                </a:lnTo>
                <a:lnTo>
                  <a:pt x="138" y="86"/>
                </a:lnTo>
                <a:lnTo>
                  <a:pt x="124" y="98"/>
                </a:lnTo>
                <a:lnTo>
                  <a:pt x="111" y="109"/>
                </a:lnTo>
                <a:lnTo>
                  <a:pt x="98" y="124"/>
                </a:lnTo>
                <a:lnTo>
                  <a:pt x="86" y="137"/>
                </a:lnTo>
                <a:lnTo>
                  <a:pt x="75" y="151"/>
                </a:lnTo>
                <a:lnTo>
                  <a:pt x="65" y="167"/>
                </a:lnTo>
                <a:lnTo>
                  <a:pt x="55" y="183"/>
                </a:lnTo>
                <a:lnTo>
                  <a:pt x="46" y="199"/>
                </a:lnTo>
                <a:lnTo>
                  <a:pt x="38" y="215"/>
                </a:lnTo>
                <a:lnTo>
                  <a:pt x="30" y="231"/>
                </a:lnTo>
                <a:lnTo>
                  <a:pt x="22" y="248"/>
                </a:lnTo>
                <a:lnTo>
                  <a:pt x="17" y="266"/>
                </a:lnTo>
                <a:lnTo>
                  <a:pt x="12" y="285"/>
                </a:lnTo>
                <a:lnTo>
                  <a:pt x="8" y="302"/>
                </a:lnTo>
                <a:lnTo>
                  <a:pt x="4" y="321"/>
                </a:lnTo>
                <a:lnTo>
                  <a:pt x="1" y="341"/>
                </a:lnTo>
                <a:lnTo>
                  <a:pt x="0" y="360"/>
                </a:lnTo>
                <a:lnTo>
                  <a:pt x="0" y="379"/>
                </a:lnTo>
                <a:lnTo>
                  <a:pt x="0" y="1912"/>
                </a:lnTo>
                <a:lnTo>
                  <a:pt x="0" y="1931"/>
                </a:lnTo>
                <a:lnTo>
                  <a:pt x="1" y="1950"/>
                </a:lnTo>
                <a:lnTo>
                  <a:pt x="4" y="1969"/>
                </a:lnTo>
                <a:lnTo>
                  <a:pt x="8" y="1988"/>
                </a:lnTo>
                <a:lnTo>
                  <a:pt x="12" y="2006"/>
                </a:lnTo>
                <a:lnTo>
                  <a:pt x="17" y="2023"/>
                </a:lnTo>
                <a:lnTo>
                  <a:pt x="22" y="2042"/>
                </a:lnTo>
                <a:lnTo>
                  <a:pt x="30" y="2058"/>
                </a:lnTo>
                <a:lnTo>
                  <a:pt x="38" y="2076"/>
                </a:lnTo>
                <a:lnTo>
                  <a:pt x="46" y="2092"/>
                </a:lnTo>
                <a:lnTo>
                  <a:pt x="55" y="2108"/>
                </a:lnTo>
                <a:lnTo>
                  <a:pt x="65" y="2124"/>
                </a:lnTo>
                <a:lnTo>
                  <a:pt x="75" y="2138"/>
                </a:lnTo>
                <a:lnTo>
                  <a:pt x="86" y="2152"/>
                </a:lnTo>
                <a:lnTo>
                  <a:pt x="98" y="2167"/>
                </a:lnTo>
                <a:lnTo>
                  <a:pt x="111" y="2179"/>
                </a:lnTo>
                <a:lnTo>
                  <a:pt x="124" y="2192"/>
                </a:lnTo>
                <a:lnTo>
                  <a:pt x="138" y="2205"/>
                </a:lnTo>
                <a:lnTo>
                  <a:pt x="153" y="2216"/>
                </a:lnTo>
                <a:lnTo>
                  <a:pt x="167" y="2226"/>
                </a:lnTo>
                <a:lnTo>
                  <a:pt x="183" y="2237"/>
                </a:lnTo>
                <a:lnTo>
                  <a:pt x="199" y="2245"/>
                </a:lnTo>
                <a:lnTo>
                  <a:pt x="215" y="2254"/>
                </a:lnTo>
                <a:lnTo>
                  <a:pt x="232" y="2261"/>
                </a:lnTo>
                <a:lnTo>
                  <a:pt x="250" y="2269"/>
                </a:lnTo>
                <a:lnTo>
                  <a:pt x="267" y="2275"/>
                </a:lnTo>
                <a:lnTo>
                  <a:pt x="285" y="2280"/>
                </a:lnTo>
                <a:lnTo>
                  <a:pt x="302" y="2283"/>
                </a:lnTo>
                <a:lnTo>
                  <a:pt x="322" y="2288"/>
                </a:lnTo>
                <a:lnTo>
                  <a:pt x="341" y="2289"/>
                </a:lnTo>
                <a:lnTo>
                  <a:pt x="360" y="2291"/>
                </a:lnTo>
                <a:lnTo>
                  <a:pt x="380" y="2291"/>
                </a:lnTo>
                <a:lnTo>
                  <a:pt x="1901" y="2291"/>
                </a:lnTo>
                <a:lnTo>
                  <a:pt x="1920" y="2291"/>
                </a:lnTo>
                <a:lnTo>
                  <a:pt x="1939" y="2289"/>
                </a:lnTo>
                <a:lnTo>
                  <a:pt x="1958" y="2288"/>
                </a:lnTo>
                <a:lnTo>
                  <a:pt x="1977" y="2283"/>
                </a:lnTo>
                <a:lnTo>
                  <a:pt x="1995" y="2280"/>
                </a:lnTo>
                <a:lnTo>
                  <a:pt x="2014" y="2275"/>
                </a:lnTo>
                <a:lnTo>
                  <a:pt x="2031" y="2269"/>
                </a:lnTo>
                <a:lnTo>
                  <a:pt x="2049" y="2261"/>
                </a:lnTo>
                <a:lnTo>
                  <a:pt x="2065" y="2254"/>
                </a:lnTo>
                <a:lnTo>
                  <a:pt x="2081" y="2245"/>
                </a:lnTo>
                <a:lnTo>
                  <a:pt x="2097" y="2237"/>
                </a:lnTo>
                <a:lnTo>
                  <a:pt x="2113" y="2226"/>
                </a:lnTo>
                <a:lnTo>
                  <a:pt x="2127" y="2216"/>
                </a:lnTo>
                <a:lnTo>
                  <a:pt x="2141" y="2205"/>
                </a:lnTo>
                <a:lnTo>
                  <a:pt x="2156" y="2192"/>
                </a:lnTo>
                <a:lnTo>
                  <a:pt x="2168" y="2179"/>
                </a:lnTo>
                <a:lnTo>
                  <a:pt x="2181" y="2167"/>
                </a:lnTo>
                <a:lnTo>
                  <a:pt x="2194" y="2152"/>
                </a:lnTo>
                <a:lnTo>
                  <a:pt x="2205" y="2138"/>
                </a:lnTo>
                <a:lnTo>
                  <a:pt x="2216" y="2124"/>
                </a:lnTo>
                <a:lnTo>
                  <a:pt x="2226" y="2108"/>
                </a:lnTo>
                <a:lnTo>
                  <a:pt x="2234" y="2092"/>
                </a:lnTo>
                <a:lnTo>
                  <a:pt x="2243" y="2076"/>
                </a:lnTo>
                <a:lnTo>
                  <a:pt x="2251" y="2058"/>
                </a:lnTo>
                <a:lnTo>
                  <a:pt x="2258" y="2042"/>
                </a:lnTo>
                <a:lnTo>
                  <a:pt x="2264" y="2023"/>
                </a:lnTo>
                <a:lnTo>
                  <a:pt x="2269" y="2006"/>
                </a:lnTo>
                <a:lnTo>
                  <a:pt x="2272" y="1988"/>
                </a:lnTo>
                <a:lnTo>
                  <a:pt x="2277" y="1969"/>
                </a:lnTo>
                <a:lnTo>
                  <a:pt x="2278" y="1950"/>
                </a:lnTo>
                <a:lnTo>
                  <a:pt x="2280" y="1931"/>
                </a:lnTo>
                <a:lnTo>
                  <a:pt x="2280" y="1912"/>
                </a:lnTo>
                <a:lnTo>
                  <a:pt x="2280" y="379"/>
                </a:lnTo>
                <a:lnTo>
                  <a:pt x="2280" y="360"/>
                </a:lnTo>
                <a:lnTo>
                  <a:pt x="2278" y="341"/>
                </a:lnTo>
                <a:lnTo>
                  <a:pt x="2277" y="321"/>
                </a:lnTo>
                <a:lnTo>
                  <a:pt x="2272" y="302"/>
                </a:lnTo>
                <a:lnTo>
                  <a:pt x="2269" y="285"/>
                </a:lnTo>
                <a:lnTo>
                  <a:pt x="2264" y="266"/>
                </a:lnTo>
                <a:lnTo>
                  <a:pt x="2258" y="248"/>
                </a:lnTo>
                <a:lnTo>
                  <a:pt x="2251" y="231"/>
                </a:lnTo>
                <a:lnTo>
                  <a:pt x="2243" y="215"/>
                </a:lnTo>
                <a:lnTo>
                  <a:pt x="2234" y="199"/>
                </a:lnTo>
                <a:lnTo>
                  <a:pt x="2226" y="183"/>
                </a:lnTo>
                <a:lnTo>
                  <a:pt x="2216" y="167"/>
                </a:lnTo>
                <a:lnTo>
                  <a:pt x="2205" y="151"/>
                </a:lnTo>
                <a:lnTo>
                  <a:pt x="2194" y="137"/>
                </a:lnTo>
                <a:lnTo>
                  <a:pt x="2181" y="124"/>
                </a:lnTo>
                <a:lnTo>
                  <a:pt x="2168" y="109"/>
                </a:lnTo>
                <a:lnTo>
                  <a:pt x="2156" y="98"/>
                </a:lnTo>
                <a:lnTo>
                  <a:pt x="2141" y="86"/>
                </a:lnTo>
                <a:lnTo>
                  <a:pt x="2127" y="74"/>
                </a:lnTo>
                <a:lnTo>
                  <a:pt x="2113" y="63"/>
                </a:lnTo>
                <a:lnTo>
                  <a:pt x="2097" y="54"/>
                </a:lnTo>
                <a:lnTo>
                  <a:pt x="2081" y="44"/>
                </a:lnTo>
                <a:lnTo>
                  <a:pt x="2065" y="36"/>
                </a:lnTo>
                <a:lnTo>
                  <a:pt x="2049" y="28"/>
                </a:lnTo>
                <a:lnTo>
                  <a:pt x="2031" y="22"/>
                </a:lnTo>
                <a:lnTo>
                  <a:pt x="2014" y="15"/>
                </a:lnTo>
                <a:lnTo>
                  <a:pt x="1995" y="11"/>
                </a:lnTo>
                <a:lnTo>
                  <a:pt x="1977" y="6"/>
                </a:lnTo>
                <a:lnTo>
                  <a:pt x="1958" y="3"/>
                </a:lnTo>
                <a:lnTo>
                  <a:pt x="1939" y="1"/>
                </a:lnTo>
                <a:lnTo>
                  <a:pt x="1920" y="0"/>
                </a:lnTo>
                <a:lnTo>
                  <a:pt x="1901" y="0"/>
                </a:lnTo>
                <a:lnTo>
                  <a:pt x="380" y="0"/>
                </a:lnTo>
                <a:close/>
              </a:path>
            </a:pathLst>
          </a:custGeom>
          <a:solidFill>
            <a:srgbClr val="BBCEFF"/>
          </a:solidFill>
          <a:ln w="9525">
            <a:noFill/>
            <a:round/>
            <a:headEnd/>
            <a:tailEnd/>
          </a:ln>
        </p:spPr>
        <p:txBody>
          <a:bodyPr/>
          <a:lstStyle/>
          <a:p>
            <a:endParaRPr lang="en-CA" dirty="0"/>
          </a:p>
        </p:txBody>
      </p:sp>
      <p:sp>
        <p:nvSpPr>
          <p:cNvPr id="6165" name="Freeform 21"/>
          <p:cNvSpPr>
            <a:spLocks/>
          </p:cNvSpPr>
          <p:nvPr/>
        </p:nvSpPr>
        <p:spPr bwMode="auto">
          <a:xfrm>
            <a:off x="5654675" y="3278188"/>
            <a:ext cx="1809750" cy="1819275"/>
          </a:xfrm>
          <a:custGeom>
            <a:avLst/>
            <a:gdLst/>
            <a:ahLst/>
            <a:cxnLst>
              <a:cxn ang="0">
                <a:pos x="341" y="1"/>
              </a:cxn>
              <a:cxn ang="0">
                <a:pos x="285" y="11"/>
              </a:cxn>
              <a:cxn ang="0">
                <a:pos x="232" y="28"/>
              </a:cxn>
              <a:cxn ang="0">
                <a:pos x="183" y="54"/>
              </a:cxn>
              <a:cxn ang="0">
                <a:pos x="138" y="86"/>
              </a:cxn>
              <a:cxn ang="0">
                <a:pos x="98" y="124"/>
              </a:cxn>
              <a:cxn ang="0">
                <a:pos x="65" y="167"/>
              </a:cxn>
              <a:cxn ang="0">
                <a:pos x="38" y="215"/>
              </a:cxn>
              <a:cxn ang="0">
                <a:pos x="17" y="266"/>
              </a:cxn>
              <a:cxn ang="0">
                <a:pos x="4" y="321"/>
              </a:cxn>
              <a:cxn ang="0">
                <a:pos x="0" y="379"/>
              </a:cxn>
              <a:cxn ang="0">
                <a:pos x="1" y="1950"/>
              </a:cxn>
              <a:cxn ang="0">
                <a:pos x="12" y="2006"/>
              </a:cxn>
              <a:cxn ang="0">
                <a:pos x="30" y="2058"/>
              </a:cxn>
              <a:cxn ang="0">
                <a:pos x="55" y="2108"/>
              </a:cxn>
              <a:cxn ang="0">
                <a:pos x="86" y="2152"/>
              </a:cxn>
              <a:cxn ang="0">
                <a:pos x="124" y="2192"/>
              </a:cxn>
              <a:cxn ang="0">
                <a:pos x="167" y="2226"/>
              </a:cxn>
              <a:cxn ang="0">
                <a:pos x="215" y="2254"/>
              </a:cxn>
              <a:cxn ang="0">
                <a:pos x="267" y="2275"/>
              </a:cxn>
              <a:cxn ang="0">
                <a:pos x="322" y="2288"/>
              </a:cxn>
              <a:cxn ang="0">
                <a:pos x="380" y="2291"/>
              </a:cxn>
              <a:cxn ang="0">
                <a:pos x="1939" y="2289"/>
              </a:cxn>
              <a:cxn ang="0">
                <a:pos x="1995" y="2280"/>
              </a:cxn>
              <a:cxn ang="0">
                <a:pos x="2049" y="2261"/>
              </a:cxn>
              <a:cxn ang="0">
                <a:pos x="2097" y="2237"/>
              </a:cxn>
              <a:cxn ang="0">
                <a:pos x="2141" y="2205"/>
              </a:cxn>
              <a:cxn ang="0">
                <a:pos x="2181" y="2167"/>
              </a:cxn>
              <a:cxn ang="0">
                <a:pos x="2216" y="2124"/>
              </a:cxn>
              <a:cxn ang="0">
                <a:pos x="2243" y="2076"/>
              </a:cxn>
              <a:cxn ang="0">
                <a:pos x="2264" y="2023"/>
              </a:cxn>
              <a:cxn ang="0">
                <a:pos x="2277" y="1969"/>
              </a:cxn>
              <a:cxn ang="0">
                <a:pos x="2280" y="1912"/>
              </a:cxn>
              <a:cxn ang="0">
                <a:pos x="2278" y="341"/>
              </a:cxn>
              <a:cxn ang="0">
                <a:pos x="2269" y="285"/>
              </a:cxn>
              <a:cxn ang="0">
                <a:pos x="2251" y="231"/>
              </a:cxn>
              <a:cxn ang="0">
                <a:pos x="2226" y="183"/>
              </a:cxn>
              <a:cxn ang="0">
                <a:pos x="2194" y="137"/>
              </a:cxn>
              <a:cxn ang="0">
                <a:pos x="2156" y="98"/>
              </a:cxn>
              <a:cxn ang="0">
                <a:pos x="2113" y="63"/>
              </a:cxn>
              <a:cxn ang="0">
                <a:pos x="2065" y="36"/>
              </a:cxn>
              <a:cxn ang="0">
                <a:pos x="2014" y="15"/>
              </a:cxn>
              <a:cxn ang="0">
                <a:pos x="1958" y="3"/>
              </a:cxn>
              <a:cxn ang="0">
                <a:pos x="1901" y="0"/>
              </a:cxn>
            </a:cxnLst>
            <a:rect l="0" t="0" r="r" b="b"/>
            <a:pathLst>
              <a:path w="2280" h="2291">
                <a:moveTo>
                  <a:pt x="380" y="0"/>
                </a:moveTo>
                <a:lnTo>
                  <a:pt x="360" y="0"/>
                </a:lnTo>
                <a:lnTo>
                  <a:pt x="341" y="1"/>
                </a:lnTo>
                <a:lnTo>
                  <a:pt x="322" y="3"/>
                </a:lnTo>
                <a:lnTo>
                  <a:pt x="302" y="6"/>
                </a:lnTo>
                <a:lnTo>
                  <a:pt x="285" y="11"/>
                </a:lnTo>
                <a:lnTo>
                  <a:pt x="267" y="15"/>
                </a:lnTo>
                <a:lnTo>
                  <a:pt x="250" y="22"/>
                </a:lnTo>
                <a:lnTo>
                  <a:pt x="232" y="28"/>
                </a:lnTo>
                <a:lnTo>
                  <a:pt x="215" y="36"/>
                </a:lnTo>
                <a:lnTo>
                  <a:pt x="199" y="44"/>
                </a:lnTo>
                <a:lnTo>
                  <a:pt x="183" y="54"/>
                </a:lnTo>
                <a:lnTo>
                  <a:pt x="167" y="63"/>
                </a:lnTo>
                <a:lnTo>
                  <a:pt x="153" y="74"/>
                </a:lnTo>
                <a:lnTo>
                  <a:pt x="138" y="86"/>
                </a:lnTo>
                <a:lnTo>
                  <a:pt x="124" y="98"/>
                </a:lnTo>
                <a:lnTo>
                  <a:pt x="111" y="109"/>
                </a:lnTo>
                <a:lnTo>
                  <a:pt x="98" y="124"/>
                </a:lnTo>
                <a:lnTo>
                  <a:pt x="86" y="137"/>
                </a:lnTo>
                <a:lnTo>
                  <a:pt x="75" y="151"/>
                </a:lnTo>
                <a:lnTo>
                  <a:pt x="65" y="167"/>
                </a:lnTo>
                <a:lnTo>
                  <a:pt x="55" y="183"/>
                </a:lnTo>
                <a:lnTo>
                  <a:pt x="46" y="199"/>
                </a:lnTo>
                <a:lnTo>
                  <a:pt x="38" y="215"/>
                </a:lnTo>
                <a:lnTo>
                  <a:pt x="30" y="231"/>
                </a:lnTo>
                <a:lnTo>
                  <a:pt x="22" y="248"/>
                </a:lnTo>
                <a:lnTo>
                  <a:pt x="17" y="266"/>
                </a:lnTo>
                <a:lnTo>
                  <a:pt x="12" y="285"/>
                </a:lnTo>
                <a:lnTo>
                  <a:pt x="8" y="302"/>
                </a:lnTo>
                <a:lnTo>
                  <a:pt x="4" y="321"/>
                </a:lnTo>
                <a:lnTo>
                  <a:pt x="1" y="341"/>
                </a:lnTo>
                <a:lnTo>
                  <a:pt x="0" y="360"/>
                </a:lnTo>
                <a:lnTo>
                  <a:pt x="0" y="379"/>
                </a:lnTo>
                <a:lnTo>
                  <a:pt x="0" y="1912"/>
                </a:lnTo>
                <a:lnTo>
                  <a:pt x="0" y="1931"/>
                </a:lnTo>
                <a:lnTo>
                  <a:pt x="1" y="1950"/>
                </a:lnTo>
                <a:lnTo>
                  <a:pt x="4" y="1969"/>
                </a:lnTo>
                <a:lnTo>
                  <a:pt x="8" y="1988"/>
                </a:lnTo>
                <a:lnTo>
                  <a:pt x="12" y="2006"/>
                </a:lnTo>
                <a:lnTo>
                  <a:pt x="17" y="2023"/>
                </a:lnTo>
                <a:lnTo>
                  <a:pt x="22" y="2042"/>
                </a:lnTo>
                <a:lnTo>
                  <a:pt x="30" y="2058"/>
                </a:lnTo>
                <a:lnTo>
                  <a:pt x="38" y="2076"/>
                </a:lnTo>
                <a:lnTo>
                  <a:pt x="46" y="2092"/>
                </a:lnTo>
                <a:lnTo>
                  <a:pt x="55" y="2108"/>
                </a:lnTo>
                <a:lnTo>
                  <a:pt x="65" y="2124"/>
                </a:lnTo>
                <a:lnTo>
                  <a:pt x="75" y="2138"/>
                </a:lnTo>
                <a:lnTo>
                  <a:pt x="86" y="2152"/>
                </a:lnTo>
                <a:lnTo>
                  <a:pt x="98" y="2167"/>
                </a:lnTo>
                <a:lnTo>
                  <a:pt x="111" y="2179"/>
                </a:lnTo>
                <a:lnTo>
                  <a:pt x="124" y="2192"/>
                </a:lnTo>
                <a:lnTo>
                  <a:pt x="138" y="2205"/>
                </a:lnTo>
                <a:lnTo>
                  <a:pt x="153" y="2216"/>
                </a:lnTo>
                <a:lnTo>
                  <a:pt x="167" y="2226"/>
                </a:lnTo>
                <a:lnTo>
                  <a:pt x="183" y="2237"/>
                </a:lnTo>
                <a:lnTo>
                  <a:pt x="199" y="2245"/>
                </a:lnTo>
                <a:lnTo>
                  <a:pt x="215" y="2254"/>
                </a:lnTo>
                <a:lnTo>
                  <a:pt x="232" y="2261"/>
                </a:lnTo>
                <a:lnTo>
                  <a:pt x="250" y="2269"/>
                </a:lnTo>
                <a:lnTo>
                  <a:pt x="267" y="2275"/>
                </a:lnTo>
                <a:lnTo>
                  <a:pt x="285" y="2280"/>
                </a:lnTo>
                <a:lnTo>
                  <a:pt x="302" y="2283"/>
                </a:lnTo>
                <a:lnTo>
                  <a:pt x="322" y="2288"/>
                </a:lnTo>
                <a:lnTo>
                  <a:pt x="341" y="2289"/>
                </a:lnTo>
                <a:lnTo>
                  <a:pt x="360" y="2291"/>
                </a:lnTo>
                <a:lnTo>
                  <a:pt x="380" y="2291"/>
                </a:lnTo>
                <a:lnTo>
                  <a:pt x="1901" y="2291"/>
                </a:lnTo>
                <a:lnTo>
                  <a:pt x="1920" y="2291"/>
                </a:lnTo>
                <a:lnTo>
                  <a:pt x="1939" y="2289"/>
                </a:lnTo>
                <a:lnTo>
                  <a:pt x="1958" y="2288"/>
                </a:lnTo>
                <a:lnTo>
                  <a:pt x="1977" y="2283"/>
                </a:lnTo>
                <a:lnTo>
                  <a:pt x="1995" y="2280"/>
                </a:lnTo>
                <a:lnTo>
                  <a:pt x="2014" y="2275"/>
                </a:lnTo>
                <a:lnTo>
                  <a:pt x="2031" y="2269"/>
                </a:lnTo>
                <a:lnTo>
                  <a:pt x="2049" y="2261"/>
                </a:lnTo>
                <a:lnTo>
                  <a:pt x="2065" y="2254"/>
                </a:lnTo>
                <a:lnTo>
                  <a:pt x="2081" y="2245"/>
                </a:lnTo>
                <a:lnTo>
                  <a:pt x="2097" y="2237"/>
                </a:lnTo>
                <a:lnTo>
                  <a:pt x="2113" y="2226"/>
                </a:lnTo>
                <a:lnTo>
                  <a:pt x="2127" y="2216"/>
                </a:lnTo>
                <a:lnTo>
                  <a:pt x="2141" y="2205"/>
                </a:lnTo>
                <a:lnTo>
                  <a:pt x="2156" y="2192"/>
                </a:lnTo>
                <a:lnTo>
                  <a:pt x="2168" y="2179"/>
                </a:lnTo>
                <a:lnTo>
                  <a:pt x="2181" y="2167"/>
                </a:lnTo>
                <a:lnTo>
                  <a:pt x="2194" y="2152"/>
                </a:lnTo>
                <a:lnTo>
                  <a:pt x="2205" y="2138"/>
                </a:lnTo>
                <a:lnTo>
                  <a:pt x="2216" y="2124"/>
                </a:lnTo>
                <a:lnTo>
                  <a:pt x="2226" y="2108"/>
                </a:lnTo>
                <a:lnTo>
                  <a:pt x="2234" y="2092"/>
                </a:lnTo>
                <a:lnTo>
                  <a:pt x="2243" y="2076"/>
                </a:lnTo>
                <a:lnTo>
                  <a:pt x="2251" y="2058"/>
                </a:lnTo>
                <a:lnTo>
                  <a:pt x="2258" y="2042"/>
                </a:lnTo>
                <a:lnTo>
                  <a:pt x="2264" y="2023"/>
                </a:lnTo>
                <a:lnTo>
                  <a:pt x="2269" y="2006"/>
                </a:lnTo>
                <a:lnTo>
                  <a:pt x="2272" y="1988"/>
                </a:lnTo>
                <a:lnTo>
                  <a:pt x="2277" y="1969"/>
                </a:lnTo>
                <a:lnTo>
                  <a:pt x="2278" y="1950"/>
                </a:lnTo>
                <a:lnTo>
                  <a:pt x="2280" y="1931"/>
                </a:lnTo>
                <a:lnTo>
                  <a:pt x="2280" y="1912"/>
                </a:lnTo>
                <a:lnTo>
                  <a:pt x="2280" y="379"/>
                </a:lnTo>
                <a:lnTo>
                  <a:pt x="2280" y="360"/>
                </a:lnTo>
                <a:lnTo>
                  <a:pt x="2278" y="341"/>
                </a:lnTo>
                <a:lnTo>
                  <a:pt x="2277" y="321"/>
                </a:lnTo>
                <a:lnTo>
                  <a:pt x="2272" y="302"/>
                </a:lnTo>
                <a:lnTo>
                  <a:pt x="2269" y="285"/>
                </a:lnTo>
                <a:lnTo>
                  <a:pt x="2264" y="266"/>
                </a:lnTo>
                <a:lnTo>
                  <a:pt x="2258" y="248"/>
                </a:lnTo>
                <a:lnTo>
                  <a:pt x="2251" y="231"/>
                </a:lnTo>
                <a:lnTo>
                  <a:pt x="2243" y="215"/>
                </a:lnTo>
                <a:lnTo>
                  <a:pt x="2234" y="199"/>
                </a:lnTo>
                <a:lnTo>
                  <a:pt x="2226" y="183"/>
                </a:lnTo>
                <a:lnTo>
                  <a:pt x="2216" y="167"/>
                </a:lnTo>
                <a:lnTo>
                  <a:pt x="2205" y="151"/>
                </a:lnTo>
                <a:lnTo>
                  <a:pt x="2194" y="137"/>
                </a:lnTo>
                <a:lnTo>
                  <a:pt x="2181" y="124"/>
                </a:lnTo>
                <a:lnTo>
                  <a:pt x="2168" y="109"/>
                </a:lnTo>
                <a:lnTo>
                  <a:pt x="2156" y="98"/>
                </a:lnTo>
                <a:lnTo>
                  <a:pt x="2141" y="86"/>
                </a:lnTo>
                <a:lnTo>
                  <a:pt x="2127" y="74"/>
                </a:lnTo>
                <a:lnTo>
                  <a:pt x="2113" y="63"/>
                </a:lnTo>
                <a:lnTo>
                  <a:pt x="2097" y="54"/>
                </a:lnTo>
                <a:lnTo>
                  <a:pt x="2081" y="44"/>
                </a:lnTo>
                <a:lnTo>
                  <a:pt x="2065" y="36"/>
                </a:lnTo>
                <a:lnTo>
                  <a:pt x="2049" y="28"/>
                </a:lnTo>
                <a:lnTo>
                  <a:pt x="2031" y="22"/>
                </a:lnTo>
                <a:lnTo>
                  <a:pt x="2014" y="15"/>
                </a:lnTo>
                <a:lnTo>
                  <a:pt x="1995" y="11"/>
                </a:lnTo>
                <a:lnTo>
                  <a:pt x="1977" y="6"/>
                </a:lnTo>
                <a:lnTo>
                  <a:pt x="1958" y="3"/>
                </a:lnTo>
                <a:lnTo>
                  <a:pt x="1939" y="1"/>
                </a:lnTo>
                <a:lnTo>
                  <a:pt x="1920" y="0"/>
                </a:lnTo>
                <a:lnTo>
                  <a:pt x="1901" y="0"/>
                </a:lnTo>
                <a:lnTo>
                  <a:pt x="380" y="0"/>
                </a:lnTo>
              </a:path>
            </a:pathLst>
          </a:custGeom>
          <a:noFill/>
          <a:ln w="7938">
            <a:solidFill>
              <a:srgbClr val="3333CC"/>
            </a:solidFill>
            <a:prstDash val="solid"/>
            <a:round/>
            <a:headEnd/>
            <a:tailEnd/>
          </a:ln>
        </p:spPr>
        <p:txBody>
          <a:bodyPr/>
          <a:lstStyle/>
          <a:p>
            <a:endParaRPr lang="en-CA" dirty="0"/>
          </a:p>
        </p:txBody>
      </p:sp>
      <p:sp>
        <p:nvSpPr>
          <p:cNvPr id="6166" name="Rectangle 22"/>
          <p:cNvSpPr>
            <a:spLocks noChangeArrowheads="1"/>
          </p:cNvSpPr>
          <p:nvPr/>
        </p:nvSpPr>
        <p:spPr bwMode="auto">
          <a:xfrm>
            <a:off x="5843588" y="3744913"/>
            <a:ext cx="1439862" cy="304800"/>
          </a:xfrm>
          <a:prstGeom prst="rect">
            <a:avLst/>
          </a:prstGeom>
          <a:noFill/>
          <a:ln w="9525">
            <a:noFill/>
            <a:miter lim="800000"/>
            <a:headEnd/>
            <a:tailEnd/>
          </a:ln>
        </p:spPr>
        <p:txBody>
          <a:bodyPr wrap="none" lIns="0" tIns="0" rIns="0" bIns="0">
            <a:spAutoFit/>
          </a:bodyPr>
          <a:lstStyle/>
          <a:p>
            <a:r>
              <a:rPr lang="en-CA" sz="2000" b="1" dirty="0">
                <a:solidFill>
                  <a:srgbClr val="000000"/>
                </a:solidFill>
              </a:rPr>
              <a:t>Compliance</a:t>
            </a:r>
            <a:endParaRPr lang="en-CA" dirty="0"/>
          </a:p>
        </p:txBody>
      </p:sp>
      <p:sp>
        <p:nvSpPr>
          <p:cNvPr id="6167" name="Rectangle 23"/>
          <p:cNvSpPr>
            <a:spLocks noChangeArrowheads="1"/>
          </p:cNvSpPr>
          <p:nvPr/>
        </p:nvSpPr>
        <p:spPr bwMode="auto">
          <a:xfrm>
            <a:off x="6334125" y="4048125"/>
            <a:ext cx="452438" cy="304800"/>
          </a:xfrm>
          <a:prstGeom prst="rect">
            <a:avLst/>
          </a:prstGeom>
          <a:noFill/>
          <a:ln w="9525">
            <a:noFill/>
            <a:miter lim="800000"/>
            <a:headEnd/>
            <a:tailEnd/>
          </a:ln>
        </p:spPr>
        <p:txBody>
          <a:bodyPr wrap="none" lIns="0" tIns="0" rIns="0" bIns="0">
            <a:spAutoFit/>
          </a:bodyPr>
          <a:lstStyle/>
          <a:p>
            <a:r>
              <a:rPr lang="en-CA" sz="2000" b="1" dirty="0">
                <a:solidFill>
                  <a:srgbClr val="000000"/>
                </a:solidFill>
              </a:rPr>
              <a:t>and</a:t>
            </a:r>
            <a:endParaRPr lang="en-CA" dirty="0"/>
          </a:p>
        </p:txBody>
      </p:sp>
      <p:sp>
        <p:nvSpPr>
          <p:cNvPr id="6168" name="Rectangle 24"/>
          <p:cNvSpPr>
            <a:spLocks noChangeArrowheads="1"/>
          </p:cNvSpPr>
          <p:nvPr/>
        </p:nvSpPr>
        <p:spPr bwMode="auto">
          <a:xfrm>
            <a:off x="5786438" y="4349750"/>
            <a:ext cx="1552575" cy="304800"/>
          </a:xfrm>
          <a:prstGeom prst="rect">
            <a:avLst/>
          </a:prstGeom>
          <a:noFill/>
          <a:ln w="9525">
            <a:noFill/>
            <a:miter lim="800000"/>
            <a:headEnd/>
            <a:tailEnd/>
          </a:ln>
        </p:spPr>
        <p:txBody>
          <a:bodyPr wrap="none" lIns="0" tIns="0" rIns="0" bIns="0">
            <a:spAutoFit/>
          </a:bodyPr>
          <a:lstStyle/>
          <a:p>
            <a:r>
              <a:rPr lang="en-CA" sz="2000" b="1" dirty="0">
                <a:solidFill>
                  <a:srgbClr val="000000"/>
                </a:solidFill>
              </a:rPr>
              <a:t>Enforcement</a:t>
            </a:r>
            <a:endParaRPr lang="en-CA" dirty="0"/>
          </a:p>
        </p:txBody>
      </p:sp>
      <p:sp>
        <p:nvSpPr>
          <p:cNvPr id="6169" name="Freeform 25"/>
          <p:cNvSpPr>
            <a:spLocks/>
          </p:cNvSpPr>
          <p:nvPr/>
        </p:nvSpPr>
        <p:spPr bwMode="auto">
          <a:xfrm>
            <a:off x="3779912" y="3284984"/>
            <a:ext cx="1833562" cy="1892870"/>
          </a:xfrm>
          <a:custGeom>
            <a:avLst/>
            <a:gdLst/>
            <a:ahLst/>
            <a:cxnLst>
              <a:cxn ang="0">
                <a:pos x="343" y="2"/>
              </a:cxn>
              <a:cxn ang="0">
                <a:pos x="287" y="13"/>
              </a:cxn>
              <a:cxn ang="0">
                <a:pos x="233" y="31"/>
              </a:cxn>
              <a:cxn ang="0">
                <a:pos x="184" y="56"/>
              </a:cxn>
              <a:cxn ang="0">
                <a:pos x="139" y="88"/>
              </a:cxn>
              <a:cxn ang="0">
                <a:pos x="99" y="126"/>
              </a:cxn>
              <a:cxn ang="0">
                <a:pos x="66" y="169"/>
              </a:cxn>
              <a:cxn ang="0">
                <a:pos x="37" y="217"/>
              </a:cxn>
              <a:cxn ang="0">
                <a:pos x="16" y="270"/>
              </a:cxn>
              <a:cxn ang="0">
                <a:pos x="4" y="324"/>
              </a:cxn>
              <a:cxn ang="0">
                <a:pos x="0" y="383"/>
              </a:cxn>
              <a:cxn ang="0">
                <a:pos x="2" y="1951"/>
              </a:cxn>
              <a:cxn ang="0">
                <a:pos x="12" y="2007"/>
              </a:cxn>
              <a:cxn ang="0">
                <a:pos x="29" y="2059"/>
              </a:cxn>
              <a:cxn ang="0">
                <a:pos x="55" y="2109"/>
              </a:cxn>
              <a:cxn ang="0">
                <a:pos x="86" y="2155"/>
              </a:cxn>
              <a:cxn ang="0">
                <a:pos x="125" y="2193"/>
              </a:cxn>
              <a:cxn ang="0">
                <a:pos x="168" y="2228"/>
              </a:cxn>
              <a:cxn ang="0">
                <a:pos x="217" y="2255"/>
              </a:cxn>
              <a:cxn ang="0">
                <a:pos x="268" y="2276"/>
              </a:cxn>
              <a:cxn ang="0">
                <a:pos x="324" y="2289"/>
              </a:cxn>
              <a:cxn ang="0">
                <a:pos x="383" y="2293"/>
              </a:cxn>
              <a:cxn ang="0">
                <a:pos x="1967" y="2292"/>
              </a:cxn>
              <a:cxn ang="0">
                <a:pos x="2024" y="2281"/>
              </a:cxn>
              <a:cxn ang="0">
                <a:pos x="2077" y="2263"/>
              </a:cxn>
              <a:cxn ang="0">
                <a:pos x="2126" y="2238"/>
              </a:cxn>
              <a:cxn ang="0">
                <a:pos x="2171" y="2206"/>
              </a:cxn>
              <a:cxn ang="0">
                <a:pos x="2210" y="2167"/>
              </a:cxn>
              <a:cxn ang="0">
                <a:pos x="2246" y="2124"/>
              </a:cxn>
              <a:cxn ang="0">
                <a:pos x="2273" y="2077"/>
              </a:cxn>
              <a:cxn ang="0">
                <a:pos x="2293" y="2024"/>
              </a:cxn>
              <a:cxn ang="0">
                <a:pos x="2306" y="1970"/>
              </a:cxn>
              <a:cxn ang="0">
                <a:pos x="2311" y="1911"/>
              </a:cxn>
              <a:cxn ang="0">
                <a:pos x="2308" y="343"/>
              </a:cxn>
              <a:cxn ang="0">
                <a:pos x="2298" y="287"/>
              </a:cxn>
              <a:cxn ang="0">
                <a:pos x="2281" y="235"/>
              </a:cxn>
              <a:cxn ang="0">
                <a:pos x="2255" y="185"/>
              </a:cxn>
              <a:cxn ang="0">
                <a:pos x="2223" y="139"/>
              </a:cxn>
              <a:cxn ang="0">
                <a:pos x="2185" y="99"/>
              </a:cxn>
              <a:cxn ang="0">
                <a:pos x="2142" y="66"/>
              </a:cxn>
              <a:cxn ang="0">
                <a:pos x="2094" y="39"/>
              </a:cxn>
              <a:cxn ang="0">
                <a:pos x="2042" y="18"/>
              </a:cxn>
              <a:cxn ang="0">
                <a:pos x="1986" y="5"/>
              </a:cxn>
              <a:cxn ang="0">
                <a:pos x="1928" y="0"/>
              </a:cxn>
            </a:cxnLst>
            <a:rect l="0" t="0" r="r" b="b"/>
            <a:pathLst>
              <a:path w="2311" h="2293">
                <a:moveTo>
                  <a:pt x="383" y="0"/>
                </a:moveTo>
                <a:lnTo>
                  <a:pt x="362" y="0"/>
                </a:lnTo>
                <a:lnTo>
                  <a:pt x="343" y="2"/>
                </a:lnTo>
                <a:lnTo>
                  <a:pt x="324" y="5"/>
                </a:lnTo>
                <a:lnTo>
                  <a:pt x="305" y="8"/>
                </a:lnTo>
                <a:lnTo>
                  <a:pt x="287" y="13"/>
                </a:lnTo>
                <a:lnTo>
                  <a:pt x="268" y="18"/>
                </a:lnTo>
                <a:lnTo>
                  <a:pt x="251" y="24"/>
                </a:lnTo>
                <a:lnTo>
                  <a:pt x="233" y="31"/>
                </a:lnTo>
                <a:lnTo>
                  <a:pt x="217" y="39"/>
                </a:lnTo>
                <a:lnTo>
                  <a:pt x="200" y="47"/>
                </a:lnTo>
                <a:lnTo>
                  <a:pt x="184" y="56"/>
                </a:lnTo>
                <a:lnTo>
                  <a:pt x="168" y="66"/>
                </a:lnTo>
                <a:lnTo>
                  <a:pt x="153" y="77"/>
                </a:lnTo>
                <a:lnTo>
                  <a:pt x="139" y="88"/>
                </a:lnTo>
                <a:lnTo>
                  <a:pt x="125" y="99"/>
                </a:lnTo>
                <a:lnTo>
                  <a:pt x="112" y="112"/>
                </a:lnTo>
                <a:lnTo>
                  <a:pt x="99" y="126"/>
                </a:lnTo>
                <a:lnTo>
                  <a:pt x="86" y="139"/>
                </a:lnTo>
                <a:lnTo>
                  <a:pt x="75" y="153"/>
                </a:lnTo>
                <a:lnTo>
                  <a:pt x="66" y="169"/>
                </a:lnTo>
                <a:lnTo>
                  <a:pt x="55" y="185"/>
                </a:lnTo>
                <a:lnTo>
                  <a:pt x="47" y="201"/>
                </a:lnTo>
                <a:lnTo>
                  <a:pt x="37" y="217"/>
                </a:lnTo>
                <a:lnTo>
                  <a:pt x="29" y="235"/>
                </a:lnTo>
                <a:lnTo>
                  <a:pt x="23" y="252"/>
                </a:lnTo>
                <a:lnTo>
                  <a:pt x="16" y="270"/>
                </a:lnTo>
                <a:lnTo>
                  <a:pt x="12" y="287"/>
                </a:lnTo>
                <a:lnTo>
                  <a:pt x="8" y="306"/>
                </a:lnTo>
                <a:lnTo>
                  <a:pt x="4" y="324"/>
                </a:lnTo>
                <a:lnTo>
                  <a:pt x="2" y="343"/>
                </a:lnTo>
                <a:lnTo>
                  <a:pt x="0" y="364"/>
                </a:lnTo>
                <a:lnTo>
                  <a:pt x="0" y="383"/>
                </a:lnTo>
                <a:lnTo>
                  <a:pt x="0" y="1911"/>
                </a:lnTo>
                <a:lnTo>
                  <a:pt x="0" y="1930"/>
                </a:lnTo>
                <a:lnTo>
                  <a:pt x="2" y="1951"/>
                </a:lnTo>
                <a:lnTo>
                  <a:pt x="4" y="1970"/>
                </a:lnTo>
                <a:lnTo>
                  <a:pt x="8" y="1987"/>
                </a:lnTo>
                <a:lnTo>
                  <a:pt x="12" y="2007"/>
                </a:lnTo>
                <a:lnTo>
                  <a:pt x="16" y="2024"/>
                </a:lnTo>
                <a:lnTo>
                  <a:pt x="23" y="2042"/>
                </a:lnTo>
                <a:lnTo>
                  <a:pt x="29" y="2059"/>
                </a:lnTo>
                <a:lnTo>
                  <a:pt x="37" y="2077"/>
                </a:lnTo>
                <a:lnTo>
                  <a:pt x="47" y="2093"/>
                </a:lnTo>
                <a:lnTo>
                  <a:pt x="55" y="2109"/>
                </a:lnTo>
                <a:lnTo>
                  <a:pt x="66" y="2124"/>
                </a:lnTo>
                <a:lnTo>
                  <a:pt x="75" y="2139"/>
                </a:lnTo>
                <a:lnTo>
                  <a:pt x="86" y="2155"/>
                </a:lnTo>
                <a:lnTo>
                  <a:pt x="99" y="2167"/>
                </a:lnTo>
                <a:lnTo>
                  <a:pt x="112" y="2182"/>
                </a:lnTo>
                <a:lnTo>
                  <a:pt x="125" y="2193"/>
                </a:lnTo>
                <a:lnTo>
                  <a:pt x="139" y="2206"/>
                </a:lnTo>
                <a:lnTo>
                  <a:pt x="153" y="2217"/>
                </a:lnTo>
                <a:lnTo>
                  <a:pt x="168" y="2228"/>
                </a:lnTo>
                <a:lnTo>
                  <a:pt x="184" y="2238"/>
                </a:lnTo>
                <a:lnTo>
                  <a:pt x="200" y="2247"/>
                </a:lnTo>
                <a:lnTo>
                  <a:pt x="217" y="2255"/>
                </a:lnTo>
                <a:lnTo>
                  <a:pt x="233" y="2263"/>
                </a:lnTo>
                <a:lnTo>
                  <a:pt x="251" y="2269"/>
                </a:lnTo>
                <a:lnTo>
                  <a:pt x="268" y="2276"/>
                </a:lnTo>
                <a:lnTo>
                  <a:pt x="287" y="2281"/>
                </a:lnTo>
                <a:lnTo>
                  <a:pt x="305" y="2285"/>
                </a:lnTo>
                <a:lnTo>
                  <a:pt x="324" y="2289"/>
                </a:lnTo>
                <a:lnTo>
                  <a:pt x="343" y="2292"/>
                </a:lnTo>
                <a:lnTo>
                  <a:pt x="362" y="2292"/>
                </a:lnTo>
                <a:lnTo>
                  <a:pt x="383" y="2293"/>
                </a:lnTo>
                <a:lnTo>
                  <a:pt x="1928" y="2293"/>
                </a:lnTo>
                <a:lnTo>
                  <a:pt x="1948" y="2292"/>
                </a:lnTo>
                <a:lnTo>
                  <a:pt x="1967" y="2292"/>
                </a:lnTo>
                <a:lnTo>
                  <a:pt x="1986" y="2289"/>
                </a:lnTo>
                <a:lnTo>
                  <a:pt x="2005" y="2285"/>
                </a:lnTo>
                <a:lnTo>
                  <a:pt x="2024" y="2281"/>
                </a:lnTo>
                <a:lnTo>
                  <a:pt x="2042" y="2276"/>
                </a:lnTo>
                <a:lnTo>
                  <a:pt x="2059" y="2269"/>
                </a:lnTo>
                <a:lnTo>
                  <a:pt x="2077" y="2263"/>
                </a:lnTo>
                <a:lnTo>
                  <a:pt x="2094" y="2255"/>
                </a:lnTo>
                <a:lnTo>
                  <a:pt x="2110" y="2247"/>
                </a:lnTo>
                <a:lnTo>
                  <a:pt x="2126" y="2238"/>
                </a:lnTo>
                <a:lnTo>
                  <a:pt x="2142" y="2228"/>
                </a:lnTo>
                <a:lnTo>
                  <a:pt x="2156" y="2217"/>
                </a:lnTo>
                <a:lnTo>
                  <a:pt x="2171" y="2206"/>
                </a:lnTo>
                <a:lnTo>
                  <a:pt x="2185" y="2193"/>
                </a:lnTo>
                <a:lnTo>
                  <a:pt x="2198" y="2182"/>
                </a:lnTo>
                <a:lnTo>
                  <a:pt x="2210" y="2167"/>
                </a:lnTo>
                <a:lnTo>
                  <a:pt x="2223" y="2155"/>
                </a:lnTo>
                <a:lnTo>
                  <a:pt x="2234" y="2139"/>
                </a:lnTo>
                <a:lnTo>
                  <a:pt x="2246" y="2124"/>
                </a:lnTo>
                <a:lnTo>
                  <a:pt x="2255" y="2109"/>
                </a:lnTo>
                <a:lnTo>
                  <a:pt x="2265" y="2093"/>
                </a:lnTo>
                <a:lnTo>
                  <a:pt x="2273" y="2077"/>
                </a:lnTo>
                <a:lnTo>
                  <a:pt x="2281" y="2059"/>
                </a:lnTo>
                <a:lnTo>
                  <a:pt x="2287" y="2042"/>
                </a:lnTo>
                <a:lnTo>
                  <a:pt x="2293" y="2024"/>
                </a:lnTo>
                <a:lnTo>
                  <a:pt x="2298" y="2007"/>
                </a:lnTo>
                <a:lnTo>
                  <a:pt x="2303" y="1987"/>
                </a:lnTo>
                <a:lnTo>
                  <a:pt x="2306" y="1970"/>
                </a:lnTo>
                <a:lnTo>
                  <a:pt x="2308" y="1951"/>
                </a:lnTo>
                <a:lnTo>
                  <a:pt x="2309" y="1930"/>
                </a:lnTo>
                <a:lnTo>
                  <a:pt x="2311" y="1911"/>
                </a:lnTo>
                <a:lnTo>
                  <a:pt x="2311" y="383"/>
                </a:lnTo>
                <a:lnTo>
                  <a:pt x="2309" y="364"/>
                </a:lnTo>
                <a:lnTo>
                  <a:pt x="2308" y="343"/>
                </a:lnTo>
                <a:lnTo>
                  <a:pt x="2306" y="324"/>
                </a:lnTo>
                <a:lnTo>
                  <a:pt x="2303" y="306"/>
                </a:lnTo>
                <a:lnTo>
                  <a:pt x="2298" y="287"/>
                </a:lnTo>
                <a:lnTo>
                  <a:pt x="2293" y="270"/>
                </a:lnTo>
                <a:lnTo>
                  <a:pt x="2287" y="252"/>
                </a:lnTo>
                <a:lnTo>
                  <a:pt x="2281" y="235"/>
                </a:lnTo>
                <a:lnTo>
                  <a:pt x="2273" y="217"/>
                </a:lnTo>
                <a:lnTo>
                  <a:pt x="2265" y="201"/>
                </a:lnTo>
                <a:lnTo>
                  <a:pt x="2255" y="185"/>
                </a:lnTo>
                <a:lnTo>
                  <a:pt x="2246" y="169"/>
                </a:lnTo>
                <a:lnTo>
                  <a:pt x="2234" y="153"/>
                </a:lnTo>
                <a:lnTo>
                  <a:pt x="2223" y="139"/>
                </a:lnTo>
                <a:lnTo>
                  <a:pt x="2210" y="126"/>
                </a:lnTo>
                <a:lnTo>
                  <a:pt x="2198" y="112"/>
                </a:lnTo>
                <a:lnTo>
                  <a:pt x="2185" y="99"/>
                </a:lnTo>
                <a:lnTo>
                  <a:pt x="2171" y="88"/>
                </a:lnTo>
                <a:lnTo>
                  <a:pt x="2156" y="77"/>
                </a:lnTo>
                <a:lnTo>
                  <a:pt x="2142" y="66"/>
                </a:lnTo>
                <a:lnTo>
                  <a:pt x="2126" y="56"/>
                </a:lnTo>
                <a:lnTo>
                  <a:pt x="2110" y="47"/>
                </a:lnTo>
                <a:lnTo>
                  <a:pt x="2094" y="39"/>
                </a:lnTo>
                <a:lnTo>
                  <a:pt x="2077" y="31"/>
                </a:lnTo>
                <a:lnTo>
                  <a:pt x="2059" y="24"/>
                </a:lnTo>
                <a:lnTo>
                  <a:pt x="2042" y="18"/>
                </a:lnTo>
                <a:lnTo>
                  <a:pt x="2024" y="13"/>
                </a:lnTo>
                <a:lnTo>
                  <a:pt x="2005" y="8"/>
                </a:lnTo>
                <a:lnTo>
                  <a:pt x="1986" y="5"/>
                </a:lnTo>
                <a:lnTo>
                  <a:pt x="1967" y="2"/>
                </a:lnTo>
                <a:lnTo>
                  <a:pt x="1948" y="0"/>
                </a:lnTo>
                <a:lnTo>
                  <a:pt x="1928" y="0"/>
                </a:lnTo>
                <a:lnTo>
                  <a:pt x="383" y="0"/>
                </a:lnTo>
                <a:close/>
              </a:path>
            </a:pathLst>
          </a:custGeom>
          <a:solidFill>
            <a:srgbClr val="BBCEFF"/>
          </a:solidFill>
          <a:ln w="9525">
            <a:noFill/>
            <a:round/>
            <a:headEnd/>
            <a:tailEnd/>
          </a:ln>
        </p:spPr>
        <p:txBody>
          <a:bodyPr/>
          <a:lstStyle/>
          <a:p>
            <a:endParaRPr lang="en-CA" dirty="0"/>
          </a:p>
        </p:txBody>
      </p:sp>
      <p:sp>
        <p:nvSpPr>
          <p:cNvPr id="6170" name="Freeform 26"/>
          <p:cNvSpPr>
            <a:spLocks/>
          </p:cNvSpPr>
          <p:nvPr/>
        </p:nvSpPr>
        <p:spPr bwMode="auto">
          <a:xfrm>
            <a:off x="3783013" y="3297238"/>
            <a:ext cx="1833562" cy="1820862"/>
          </a:xfrm>
          <a:custGeom>
            <a:avLst/>
            <a:gdLst/>
            <a:ahLst/>
            <a:cxnLst>
              <a:cxn ang="0">
                <a:pos x="343" y="2"/>
              </a:cxn>
              <a:cxn ang="0">
                <a:pos x="287" y="13"/>
              </a:cxn>
              <a:cxn ang="0">
                <a:pos x="233" y="31"/>
              </a:cxn>
              <a:cxn ang="0">
                <a:pos x="184" y="56"/>
              </a:cxn>
              <a:cxn ang="0">
                <a:pos x="139" y="88"/>
              </a:cxn>
              <a:cxn ang="0">
                <a:pos x="99" y="126"/>
              </a:cxn>
              <a:cxn ang="0">
                <a:pos x="66" y="169"/>
              </a:cxn>
              <a:cxn ang="0">
                <a:pos x="37" y="217"/>
              </a:cxn>
              <a:cxn ang="0">
                <a:pos x="16" y="270"/>
              </a:cxn>
              <a:cxn ang="0">
                <a:pos x="4" y="324"/>
              </a:cxn>
              <a:cxn ang="0">
                <a:pos x="0" y="383"/>
              </a:cxn>
              <a:cxn ang="0">
                <a:pos x="2" y="1951"/>
              </a:cxn>
              <a:cxn ang="0">
                <a:pos x="12" y="2007"/>
              </a:cxn>
              <a:cxn ang="0">
                <a:pos x="29" y="2059"/>
              </a:cxn>
              <a:cxn ang="0">
                <a:pos x="55" y="2109"/>
              </a:cxn>
              <a:cxn ang="0">
                <a:pos x="86" y="2155"/>
              </a:cxn>
              <a:cxn ang="0">
                <a:pos x="125" y="2193"/>
              </a:cxn>
              <a:cxn ang="0">
                <a:pos x="168" y="2228"/>
              </a:cxn>
              <a:cxn ang="0">
                <a:pos x="217" y="2255"/>
              </a:cxn>
              <a:cxn ang="0">
                <a:pos x="268" y="2276"/>
              </a:cxn>
              <a:cxn ang="0">
                <a:pos x="324" y="2289"/>
              </a:cxn>
              <a:cxn ang="0">
                <a:pos x="383" y="2293"/>
              </a:cxn>
              <a:cxn ang="0">
                <a:pos x="1967" y="2292"/>
              </a:cxn>
              <a:cxn ang="0">
                <a:pos x="2024" y="2281"/>
              </a:cxn>
              <a:cxn ang="0">
                <a:pos x="2077" y="2263"/>
              </a:cxn>
              <a:cxn ang="0">
                <a:pos x="2126" y="2238"/>
              </a:cxn>
              <a:cxn ang="0">
                <a:pos x="2171" y="2206"/>
              </a:cxn>
              <a:cxn ang="0">
                <a:pos x="2210" y="2167"/>
              </a:cxn>
              <a:cxn ang="0">
                <a:pos x="2246" y="2124"/>
              </a:cxn>
              <a:cxn ang="0">
                <a:pos x="2273" y="2077"/>
              </a:cxn>
              <a:cxn ang="0">
                <a:pos x="2293" y="2024"/>
              </a:cxn>
              <a:cxn ang="0">
                <a:pos x="2306" y="1970"/>
              </a:cxn>
              <a:cxn ang="0">
                <a:pos x="2311" y="1911"/>
              </a:cxn>
              <a:cxn ang="0">
                <a:pos x="2308" y="343"/>
              </a:cxn>
              <a:cxn ang="0">
                <a:pos x="2298" y="287"/>
              </a:cxn>
              <a:cxn ang="0">
                <a:pos x="2281" y="235"/>
              </a:cxn>
              <a:cxn ang="0">
                <a:pos x="2255" y="185"/>
              </a:cxn>
              <a:cxn ang="0">
                <a:pos x="2223" y="139"/>
              </a:cxn>
              <a:cxn ang="0">
                <a:pos x="2185" y="99"/>
              </a:cxn>
              <a:cxn ang="0">
                <a:pos x="2142" y="66"/>
              </a:cxn>
              <a:cxn ang="0">
                <a:pos x="2094" y="39"/>
              </a:cxn>
              <a:cxn ang="0">
                <a:pos x="2042" y="18"/>
              </a:cxn>
              <a:cxn ang="0">
                <a:pos x="1986" y="5"/>
              </a:cxn>
              <a:cxn ang="0">
                <a:pos x="1928" y="0"/>
              </a:cxn>
            </a:cxnLst>
            <a:rect l="0" t="0" r="r" b="b"/>
            <a:pathLst>
              <a:path w="2311" h="2293">
                <a:moveTo>
                  <a:pt x="383" y="0"/>
                </a:moveTo>
                <a:lnTo>
                  <a:pt x="362" y="0"/>
                </a:lnTo>
                <a:lnTo>
                  <a:pt x="343" y="2"/>
                </a:lnTo>
                <a:lnTo>
                  <a:pt x="324" y="5"/>
                </a:lnTo>
                <a:lnTo>
                  <a:pt x="305" y="8"/>
                </a:lnTo>
                <a:lnTo>
                  <a:pt x="287" y="13"/>
                </a:lnTo>
                <a:lnTo>
                  <a:pt x="268" y="18"/>
                </a:lnTo>
                <a:lnTo>
                  <a:pt x="251" y="24"/>
                </a:lnTo>
                <a:lnTo>
                  <a:pt x="233" y="31"/>
                </a:lnTo>
                <a:lnTo>
                  <a:pt x="217" y="39"/>
                </a:lnTo>
                <a:lnTo>
                  <a:pt x="200" y="47"/>
                </a:lnTo>
                <a:lnTo>
                  <a:pt x="184" y="56"/>
                </a:lnTo>
                <a:lnTo>
                  <a:pt x="168" y="66"/>
                </a:lnTo>
                <a:lnTo>
                  <a:pt x="153" y="77"/>
                </a:lnTo>
                <a:lnTo>
                  <a:pt x="139" y="88"/>
                </a:lnTo>
                <a:lnTo>
                  <a:pt x="125" y="99"/>
                </a:lnTo>
                <a:lnTo>
                  <a:pt x="112" y="112"/>
                </a:lnTo>
                <a:lnTo>
                  <a:pt x="99" y="126"/>
                </a:lnTo>
                <a:lnTo>
                  <a:pt x="86" y="139"/>
                </a:lnTo>
                <a:lnTo>
                  <a:pt x="75" y="153"/>
                </a:lnTo>
                <a:lnTo>
                  <a:pt x="66" y="169"/>
                </a:lnTo>
                <a:lnTo>
                  <a:pt x="55" y="185"/>
                </a:lnTo>
                <a:lnTo>
                  <a:pt x="47" y="201"/>
                </a:lnTo>
                <a:lnTo>
                  <a:pt x="37" y="217"/>
                </a:lnTo>
                <a:lnTo>
                  <a:pt x="29" y="235"/>
                </a:lnTo>
                <a:lnTo>
                  <a:pt x="23" y="252"/>
                </a:lnTo>
                <a:lnTo>
                  <a:pt x="16" y="270"/>
                </a:lnTo>
                <a:lnTo>
                  <a:pt x="12" y="287"/>
                </a:lnTo>
                <a:lnTo>
                  <a:pt x="8" y="306"/>
                </a:lnTo>
                <a:lnTo>
                  <a:pt x="4" y="324"/>
                </a:lnTo>
                <a:lnTo>
                  <a:pt x="2" y="343"/>
                </a:lnTo>
                <a:lnTo>
                  <a:pt x="0" y="364"/>
                </a:lnTo>
                <a:lnTo>
                  <a:pt x="0" y="383"/>
                </a:lnTo>
                <a:lnTo>
                  <a:pt x="0" y="1911"/>
                </a:lnTo>
                <a:lnTo>
                  <a:pt x="0" y="1930"/>
                </a:lnTo>
                <a:lnTo>
                  <a:pt x="2" y="1951"/>
                </a:lnTo>
                <a:lnTo>
                  <a:pt x="4" y="1970"/>
                </a:lnTo>
                <a:lnTo>
                  <a:pt x="8" y="1987"/>
                </a:lnTo>
                <a:lnTo>
                  <a:pt x="12" y="2007"/>
                </a:lnTo>
                <a:lnTo>
                  <a:pt x="16" y="2024"/>
                </a:lnTo>
                <a:lnTo>
                  <a:pt x="23" y="2042"/>
                </a:lnTo>
                <a:lnTo>
                  <a:pt x="29" y="2059"/>
                </a:lnTo>
                <a:lnTo>
                  <a:pt x="37" y="2077"/>
                </a:lnTo>
                <a:lnTo>
                  <a:pt x="47" y="2093"/>
                </a:lnTo>
                <a:lnTo>
                  <a:pt x="55" y="2109"/>
                </a:lnTo>
                <a:lnTo>
                  <a:pt x="66" y="2124"/>
                </a:lnTo>
                <a:lnTo>
                  <a:pt x="75" y="2139"/>
                </a:lnTo>
                <a:lnTo>
                  <a:pt x="86" y="2155"/>
                </a:lnTo>
                <a:lnTo>
                  <a:pt x="99" y="2167"/>
                </a:lnTo>
                <a:lnTo>
                  <a:pt x="112" y="2182"/>
                </a:lnTo>
                <a:lnTo>
                  <a:pt x="125" y="2193"/>
                </a:lnTo>
                <a:lnTo>
                  <a:pt x="139" y="2206"/>
                </a:lnTo>
                <a:lnTo>
                  <a:pt x="153" y="2217"/>
                </a:lnTo>
                <a:lnTo>
                  <a:pt x="168" y="2228"/>
                </a:lnTo>
                <a:lnTo>
                  <a:pt x="184" y="2238"/>
                </a:lnTo>
                <a:lnTo>
                  <a:pt x="200" y="2247"/>
                </a:lnTo>
                <a:lnTo>
                  <a:pt x="217" y="2255"/>
                </a:lnTo>
                <a:lnTo>
                  <a:pt x="233" y="2263"/>
                </a:lnTo>
                <a:lnTo>
                  <a:pt x="251" y="2269"/>
                </a:lnTo>
                <a:lnTo>
                  <a:pt x="268" y="2276"/>
                </a:lnTo>
                <a:lnTo>
                  <a:pt x="287" y="2281"/>
                </a:lnTo>
                <a:lnTo>
                  <a:pt x="305" y="2285"/>
                </a:lnTo>
                <a:lnTo>
                  <a:pt x="324" y="2289"/>
                </a:lnTo>
                <a:lnTo>
                  <a:pt x="343" y="2292"/>
                </a:lnTo>
                <a:lnTo>
                  <a:pt x="362" y="2292"/>
                </a:lnTo>
                <a:lnTo>
                  <a:pt x="383" y="2293"/>
                </a:lnTo>
                <a:lnTo>
                  <a:pt x="1928" y="2293"/>
                </a:lnTo>
                <a:lnTo>
                  <a:pt x="1948" y="2292"/>
                </a:lnTo>
                <a:lnTo>
                  <a:pt x="1967" y="2292"/>
                </a:lnTo>
                <a:lnTo>
                  <a:pt x="1986" y="2289"/>
                </a:lnTo>
                <a:lnTo>
                  <a:pt x="2005" y="2285"/>
                </a:lnTo>
                <a:lnTo>
                  <a:pt x="2024" y="2281"/>
                </a:lnTo>
                <a:lnTo>
                  <a:pt x="2042" y="2276"/>
                </a:lnTo>
                <a:lnTo>
                  <a:pt x="2059" y="2269"/>
                </a:lnTo>
                <a:lnTo>
                  <a:pt x="2077" y="2263"/>
                </a:lnTo>
                <a:lnTo>
                  <a:pt x="2094" y="2255"/>
                </a:lnTo>
                <a:lnTo>
                  <a:pt x="2110" y="2247"/>
                </a:lnTo>
                <a:lnTo>
                  <a:pt x="2126" y="2238"/>
                </a:lnTo>
                <a:lnTo>
                  <a:pt x="2142" y="2228"/>
                </a:lnTo>
                <a:lnTo>
                  <a:pt x="2156" y="2217"/>
                </a:lnTo>
                <a:lnTo>
                  <a:pt x="2171" y="2206"/>
                </a:lnTo>
                <a:lnTo>
                  <a:pt x="2185" y="2193"/>
                </a:lnTo>
                <a:lnTo>
                  <a:pt x="2198" y="2182"/>
                </a:lnTo>
                <a:lnTo>
                  <a:pt x="2210" y="2167"/>
                </a:lnTo>
                <a:lnTo>
                  <a:pt x="2223" y="2155"/>
                </a:lnTo>
                <a:lnTo>
                  <a:pt x="2234" y="2139"/>
                </a:lnTo>
                <a:lnTo>
                  <a:pt x="2246" y="2124"/>
                </a:lnTo>
                <a:lnTo>
                  <a:pt x="2255" y="2109"/>
                </a:lnTo>
                <a:lnTo>
                  <a:pt x="2265" y="2093"/>
                </a:lnTo>
                <a:lnTo>
                  <a:pt x="2273" y="2077"/>
                </a:lnTo>
                <a:lnTo>
                  <a:pt x="2281" y="2059"/>
                </a:lnTo>
                <a:lnTo>
                  <a:pt x="2287" y="2042"/>
                </a:lnTo>
                <a:lnTo>
                  <a:pt x="2293" y="2024"/>
                </a:lnTo>
                <a:lnTo>
                  <a:pt x="2298" y="2007"/>
                </a:lnTo>
                <a:lnTo>
                  <a:pt x="2303" y="1987"/>
                </a:lnTo>
                <a:lnTo>
                  <a:pt x="2306" y="1970"/>
                </a:lnTo>
                <a:lnTo>
                  <a:pt x="2308" y="1951"/>
                </a:lnTo>
                <a:lnTo>
                  <a:pt x="2309" y="1930"/>
                </a:lnTo>
                <a:lnTo>
                  <a:pt x="2311" y="1911"/>
                </a:lnTo>
                <a:lnTo>
                  <a:pt x="2311" y="383"/>
                </a:lnTo>
                <a:lnTo>
                  <a:pt x="2309" y="364"/>
                </a:lnTo>
                <a:lnTo>
                  <a:pt x="2308" y="343"/>
                </a:lnTo>
                <a:lnTo>
                  <a:pt x="2306" y="324"/>
                </a:lnTo>
                <a:lnTo>
                  <a:pt x="2303" y="306"/>
                </a:lnTo>
                <a:lnTo>
                  <a:pt x="2298" y="287"/>
                </a:lnTo>
                <a:lnTo>
                  <a:pt x="2293" y="270"/>
                </a:lnTo>
                <a:lnTo>
                  <a:pt x="2287" y="252"/>
                </a:lnTo>
                <a:lnTo>
                  <a:pt x="2281" y="235"/>
                </a:lnTo>
                <a:lnTo>
                  <a:pt x="2273" y="217"/>
                </a:lnTo>
                <a:lnTo>
                  <a:pt x="2265" y="201"/>
                </a:lnTo>
                <a:lnTo>
                  <a:pt x="2255" y="185"/>
                </a:lnTo>
                <a:lnTo>
                  <a:pt x="2246" y="169"/>
                </a:lnTo>
                <a:lnTo>
                  <a:pt x="2234" y="153"/>
                </a:lnTo>
                <a:lnTo>
                  <a:pt x="2223" y="139"/>
                </a:lnTo>
                <a:lnTo>
                  <a:pt x="2210" y="126"/>
                </a:lnTo>
                <a:lnTo>
                  <a:pt x="2198" y="112"/>
                </a:lnTo>
                <a:lnTo>
                  <a:pt x="2185" y="99"/>
                </a:lnTo>
                <a:lnTo>
                  <a:pt x="2171" y="88"/>
                </a:lnTo>
                <a:lnTo>
                  <a:pt x="2156" y="77"/>
                </a:lnTo>
                <a:lnTo>
                  <a:pt x="2142" y="66"/>
                </a:lnTo>
                <a:lnTo>
                  <a:pt x="2126" y="56"/>
                </a:lnTo>
                <a:lnTo>
                  <a:pt x="2110" y="47"/>
                </a:lnTo>
                <a:lnTo>
                  <a:pt x="2094" y="39"/>
                </a:lnTo>
                <a:lnTo>
                  <a:pt x="2077" y="31"/>
                </a:lnTo>
                <a:lnTo>
                  <a:pt x="2059" y="24"/>
                </a:lnTo>
                <a:lnTo>
                  <a:pt x="2042" y="18"/>
                </a:lnTo>
                <a:lnTo>
                  <a:pt x="2024" y="13"/>
                </a:lnTo>
                <a:lnTo>
                  <a:pt x="2005" y="8"/>
                </a:lnTo>
                <a:lnTo>
                  <a:pt x="1986" y="5"/>
                </a:lnTo>
                <a:lnTo>
                  <a:pt x="1967" y="2"/>
                </a:lnTo>
                <a:lnTo>
                  <a:pt x="1948" y="0"/>
                </a:lnTo>
                <a:lnTo>
                  <a:pt x="1928" y="0"/>
                </a:lnTo>
                <a:lnTo>
                  <a:pt x="383" y="0"/>
                </a:lnTo>
              </a:path>
            </a:pathLst>
          </a:custGeom>
          <a:noFill/>
          <a:ln w="7938">
            <a:solidFill>
              <a:srgbClr val="3333CC"/>
            </a:solidFill>
            <a:prstDash val="solid"/>
            <a:round/>
            <a:headEnd/>
            <a:tailEnd/>
          </a:ln>
        </p:spPr>
        <p:txBody>
          <a:bodyPr/>
          <a:lstStyle/>
          <a:p>
            <a:endParaRPr lang="en-CA" dirty="0"/>
          </a:p>
        </p:txBody>
      </p:sp>
      <p:sp>
        <p:nvSpPr>
          <p:cNvPr id="6171" name="Rectangle 27"/>
          <p:cNvSpPr>
            <a:spLocks noChangeArrowheads="1"/>
          </p:cNvSpPr>
          <p:nvPr/>
        </p:nvSpPr>
        <p:spPr bwMode="auto">
          <a:xfrm>
            <a:off x="4271963" y="3765550"/>
            <a:ext cx="860425" cy="304800"/>
          </a:xfrm>
          <a:prstGeom prst="rect">
            <a:avLst/>
          </a:prstGeom>
          <a:noFill/>
          <a:ln w="9525">
            <a:noFill/>
            <a:miter lim="800000"/>
            <a:headEnd/>
            <a:tailEnd/>
          </a:ln>
        </p:spPr>
        <p:txBody>
          <a:bodyPr wrap="none" lIns="0" tIns="0" rIns="0" bIns="0">
            <a:spAutoFit/>
          </a:bodyPr>
          <a:lstStyle/>
          <a:p>
            <a:r>
              <a:rPr lang="en-CA" sz="2000" b="1" dirty="0">
                <a:solidFill>
                  <a:srgbClr val="000000"/>
                </a:solidFill>
              </a:rPr>
              <a:t>Plan &amp; </a:t>
            </a:r>
            <a:endParaRPr lang="en-CA" dirty="0"/>
          </a:p>
        </p:txBody>
      </p:sp>
      <p:sp>
        <p:nvSpPr>
          <p:cNvPr id="6172" name="Rectangle 28"/>
          <p:cNvSpPr>
            <a:spLocks noChangeArrowheads="1"/>
          </p:cNvSpPr>
          <p:nvPr/>
        </p:nvSpPr>
        <p:spPr bwMode="auto">
          <a:xfrm>
            <a:off x="4206875" y="4067175"/>
            <a:ext cx="987425" cy="304800"/>
          </a:xfrm>
          <a:prstGeom prst="rect">
            <a:avLst/>
          </a:prstGeom>
          <a:noFill/>
          <a:ln w="9525">
            <a:noFill/>
            <a:miter lim="800000"/>
            <a:headEnd/>
            <a:tailEnd/>
          </a:ln>
        </p:spPr>
        <p:txBody>
          <a:bodyPr wrap="none" lIns="0" tIns="0" rIns="0" bIns="0">
            <a:spAutoFit/>
          </a:bodyPr>
          <a:lstStyle/>
          <a:p>
            <a:r>
              <a:rPr lang="en-CA" sz="2000" b="1" dirty="0">
                <a:solidFill>
                  <a:srgbClr val="000000"/>
                </a:solidFill>
              </a:rPr>
              <a:t>Practice</a:t>
            </a:r>
            <a:endParaRPr lang="en-CA" dirty="0"/>
          </a:p>
        </p:txBody>
      </p:sp>
      <p:sp>
        <p:nvSpPr>
          <p:cNvPr id="6173" name="Rectangle 29"/>
          <p:cNvSpPr>
            <a:spLocks noChangeArrowheads="1"/>
          </p:cNvSpPr>
          <p:nvPr/>
        </p:nvSpPr>
        <p:spPr bwMode="auto">
          <a:xfrm>
            <a:off x="3856038" y="4370388"/>
            <a:ext cx="1693862" cy="304800"/>
          </a:xfrm>
          <a:prstGeom prst="rect">
            <a:avLst/>
          </a:prstGeom>
          <a:noFill/>
          <a:ln w="9525">
            <a:noFill/>
            <a:miter lim="800000"/>
            <a:headEnd/>
            <a:tailEnd/>
          </a:ln>
        </p:spPr>
        <p:txBody>
          <a:bodyPr wrap="none" lIns="0" tIns="0" rIns="0" bIns="0">
            <a:spAutoFit/>
          </a:bodyPr>
          <a:lstStyle/>
          <a:p>
            <a:r>
              <a:rPr lang="en-CA" sz="2000" b="1" dirty="0">
                <a:solidFill>
                  <a:srgbClr val="000000"/>
                </a:solidFill>
              </a:rPr>
              <a:t>Requirements</a:t>
            </a:r>
            <a:endParaRPr lang="en-CA" dirty="0"/>
          </a:p>
        </p:txBody>
      </p:sp>
      <p:sp>
        <p:nvSpPr>
          <p:cNvPr id="29" name="Title 28"/>
          <p:cNvSpPr>
            <a:spLocks noGrp="1"/>
          </p:cNvSpPr>
          <p:nvPr>
            <p:ph type="title"/>
          </p:nvPr>
        </p:nvSpPr>
        <p:spPr>
          <a:xfrm>
            <a:off x="457200" y="274638"/>
            <a:ext cx="8229600" cy="1714202"/>
          </a:xfrm>
        </p:spPr>
        <p:txBody>
          <a:bodyPr>
            <a:normAutofit/>
          </a:bodyPr>
          <a:lstStyle/>
          <a:p>
            <a:r>
              <a:rPr lang="en-CA" dirty="0" smtClean="0"/>
              <a:t>Results-based, Professional Reliance Model </a:t>
            </a:r>
            <a:endParaRPr lang="en-CA"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3" name="Picture 3" descr="C:\Users\pbradfor\AppData\Local\Microsoft\Windows\Temporary Internet Files\Content.Outlook\4KAA6ITJ\BC-snip.JPG"/>
          <p:cNvPicPr>
            <a:picLocks noChangeAspect="1" noChangeArrowheads="1"/>
          </p:cNvPicPr>
          <p:nvPr/>
        </p:nvPicPr>
        <p:blipFill>
          <a:blip r:embed="rId3" cstate="print"/>
          <a:srcRect/>
          <a:stretch>
            <a:fillRect/>
          </a:stretch>
        </p:blipFill>
        <p:spPr bwMode="auto">
          <a:xfrm>
            <a:off x="611559" y="0"/>
            <a:ext cx="7961697" cy="6858000"/>
          </a:xfrm>
          <a:prstGeom prst="rect">
            <a:avLst/>
          </a:prstGeom>
          <a:noFill/>
        </p:spPr>
      </p:pic>
      <p:sp>
        <p:nvSpPr>
          <p:cNvPr id="4" name="TextBox 3"/>
          <p:cNvSpPr txBox="1"/>
          <p:nvPr/>
        </p:nvSpPr>
        <p:spPr>
          <a:xfrm>
            <a:off x="6156176" y="332656"/>
            <a:ext cx="2736304" cy="1938992"/>
          </a:xfrm>
          <a:prstGeom prst="rect">
            <a:avLst/>
          </a:prstGeom>
          <a:noFill/>
        </p:spPr>
        <p:txBody>
          <a:bodyPr wrap="square" rtlCol="0">
            <a:spAutoFit/>
          </a:bodyPr>
          <a:lstStyle/>
          <a:p>
            <a:r>
              <a:rPr lang="en-CA" sz="4000" dirty="0" smtClean="0"/>
              <a:t>FREP</a:t>
            </a:r>
          </a:p>
          <a:p>
            <a:r>
              <a:rPr lang="en-CA" sz="4000" dirty="0" smtClean="0"/>
              <a:t>Sampling </a:t>
            </a:r>
          </a:p>
          <a:p>
            <a:r>
              <a:rPr lang="en-CA" sz="4000" dirty="0" smtClean="0"/>
              <a:t>Locations</a:t>
            </a:r>
            <a:endParaRPr lang="en-CA" sz="4000" dirty="0"/>
          </a:p>
        </p:txBody>
      </p:sp>
      <p:sp>
        <p:nvSpPr>
          <p:cNvPr id="6" name="TextBox 5"/>
          <p:cNvSpPr txBox="1"/>
          <p:nvPr/>
        </p:nvSpPr>
        <p:spPr>
          <a:xfrm>
            <a:off x="0" y="3687901"/>
            <a:ext cx="3419872" cy="2554545"/>
          </a:xfrm>
          <a:prstGeom prst="rect">
            <a:avLst/>
          </a:prstGeom>
          <a:noFill/>
        </p:spPr>
        <p:txBody>
          <a:bodyPr wrap="square" rtlCol="0">
            <a:spAutoFit/>
          </a:bodyPr>
          <a:lstStyle/>
          <a:p>
            <a:pPr>
              <a:buFont typeface="Wingdings" pitchFamily="2" charset="2"/>
              <a:buChar char="Ø"/>
            </a:pPr>
            <a:r>
              <a:rPr lang="en-CA" sz="4000" dirty="0" smtClean="0"/>
              <a:t>&gt;5000 samples</a:t>
            </a:r>
          </a:p>
          <a:p>
            <a:pPr>
              <a:buFont typeface="Wingdings" pitchFamily="2" charset="2"/>
              <a:buChar char="Ø"/>
            </a:pPr>
            <a:r>
              <a:rPr lang="en-CA" sz="4000" dirty="0" smtClean="0"/>
              <a:t>10 of 11 resource values</a:t>
            </a:r>
            <a:endParaRPr lang="en-CA" sz="40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844824"/>
          </a:xfrm>
        </p:spPr>
        <p:txBody>
          <a:bodyPr>
            <a:normAutofit/>
          </a:bodyPr>
          <a:lstStyle/>
          <a:p>
            <a:pPr lvl="2" algn="ctr" rtl="0">
              <a:spcBef>
                <a:spcPct val="0"/>
              </a:spcBef>
            </a:pPr>
            <a:r>
              <a:rPr lang="en-CA" sz="4400" dirty="0" smtClean="0"/>
              <a:t>Communication to maximize use of data and findings</a:t>
            </a:r>
            <a:r>
              <a:rPr lang="en-CA" sz="3600" dirty="0" smtClean="0"/>
              <a:t/>
            </a:r>
            <a:br>
              <a:rPr lang="en-CA" sz="3600" dirty="0" smtClean="0"/>
            </a:br>
            <a:endParaRPr lang="en-CA" dirty="0"/>
          </a:p>
        </p:txBody>
      </p:sp>
      <p:graphicFrame>
        <p:nvGraphicFramePr>
          <p:cNvPr id="8" name="Diagram 7"/>
          <p:cNvGraphicFramePr/>
          <p:nvPr/>
        </p:nvGraphicFramePr>
        <p:xfrm>
          <a:off x="0" y="1772816"/>
          <a:ext cx="9144000" cy="50851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Oval 3"/>
          <p:cNvSpPr/>
          <p:nvPr/>
        </p:nvSpPr>
        <p:spPr>
          <a:xfrm>
            <a:off x="2555776" y="1772816"/>
            <a:ext cx="2016224" cy="1656184"/>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CA" dirty="0" smtClean="0"/>
              <a:t>Relationship Building</a:t>
            </a:r>
            <a:endParaRPr lang="en-CA" dirty="0"/>
          </a:p>
        </p:txBody>
      </p:sp>
      <p:cxnSp>
        <p:nvCxnSpPr>
          <p:cNvPr id="6" name="Straight Connector 5"/>
          <p:cNvCxnSpPr/>
          <p:nvPr/>
        </p:nvCxnSpPr>
        <p:spPr>
          <a:xfrm flipH="1" flipV="1">
            <a:off x="3995936" y="3140968"/>
            <a:ext cx="360040" cy="576064"/>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395536" y="0"/>
            <a:ext cx="2448272" cy="23488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Relationship</a:t>
            </a:r>
          </a:p>
          <a:p>
            <a:pPr algn="ctr"/>
            <a:r>
              <a:rPr lang="en-CA" dirty="0" smtClean="0"/>
              <a:t>Building </a:t>
            </a:r>
            <a:endParaRPr lang="en-CA" dirty="0"/>
          </a:p>
        </p:txBody>
      </p:sp>
      <p:sp>
        <p:nvSpPr>
          <p:cNvPr id="4" name="Rectangle 3"/>
          <p:cNvSpPr/>
          <p:nvPr/>
        </p:nvSpPr>
        <p:spPr>
          <a:xfrm>
            <a:off x="3203848" y="2564904"/>
            <a:ext cx="5472608" cy="1477328"/>
          </a:xfrm>
          <a:prstGeom prst="rect">
            <a:avLst/>
          </a:prstGeom>
        </p:spPr>
        <p:txBody>
          <a:bodyPr wrap="square">
            <a:spAutoFit/>
          </a:bodyPr>
          <a:lstStyle/>
          <a:p>
            <a:r>
              <a:rPr lang="en-CA" dirty="0" smtClean="0">
                <a:latin typeface="+mj-lt"/>
              </a:rPr>
              <a:t>“...you have given me exactly what I need to confirm that FREP surveys are relevant to Criterion 9.4 in the FSC BC Standard.  How or whether the member companies choose to use these to move to conformance with 9.4 is up to them...” </a:t>
            </a:r>
            <a:r>
              <a:rPr lang="en-CA" dirty="0" smtClean="0"/>
              <a:t> </a:t>
            </a:r>
            <a:r>
              <a:rPr lang="en-CA" b="1" dirty="0" smtClean="0"/>
              <a:t>FSC  Certification Auditor</a:t>
            </a:r>
            <a:endParaRPr lang="en-CA" b="1" dirty="0"/>
          </a:p>
        </p:txBody>
      </p:sp>
      <p:sp>
        <p:nvSpPr>
          <p:cNvPr id="5" name="Oval 4"/>
          <p:cNvSpPr/>
          <p:nvPr/>
        </p:nvSpPr>
        <p:spPr>
          <a:xfrm>
            <a:off x="467544" y="2420888"/>
            <a:ext cx="2376264" cy="21602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Certification</a:t>
            </a:r>
            <a:endParaRPr lang="en-CA" dirty="0"/>
          </a:p>
        </p:txBody>
      </p:sp>
      <p:sp>
        <p:nvSpPr>
          <p:cNvPr id="6" name="Oval 5"/>
          <p:cNvSpPr/>
          <p:nvPr/>
        </p:nvSpPr>
        <p:spPr>
          <a:xfrm>
            <a:off x="539552" y="4725144"/>
            <a:ext cx="2232248" cy="20665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Professional Reliance</a:t>
            </a:r>
            <a:endParaRPr lang="en-CA" dirty="0"/>
          </a:p>
        </p:txBody>
      </p:sp>
      <p:sp>
        <p:nvSpPr>
          <p:cNvPr id="7" name="TextBox 6"/>
          <p:cNvSpPr txBox="1"/>
          <p:nvPr/>
        </p:nvSpPr>
        <p:spPr>
          <a:xfrm>
            <a:off x="3275856" y="4869160"/>
            <a:ext cx="5472608" cy="1477328"/>
          </a:xfrm>
          <a:prstGeom prst="rect">
            <a:avLst/>
          </a:prstGeom>
          <a:noFill/>
        </p:spPr>
        <p:txBody>
          <a:bodyPr wrap="square" rtlCol="0">
            <a:spAutoFit/>
          </a:bodyPr>
          <a:lstStyle/>
          <a:p>
            <a:pPr lvl="0" fontAlgn="base">
              <a:spcBef>
                <a:spcPct val="0"/>
              </a:spcBef>
              <a:spcAft>
                <a:spcPct val="0"/>
              </a:spcAft>
            </a:pPr>
            <a:r>
              <a:rPr lang="en-US" dirty="0" smtClean="0">
                <a:latin typeface="+mj-lt"/>
                <a:ea typeface="Calibri" pitchFamily="34" charset="0"/>
                <a:cs typeface="Arial" pitchFamily="34" charset="0"/>
              </a:rPr>
              <a:t>“… the specialized knowledge that professionals bring to their practice…professionals, on a regular and consistent basis, </a:t>
            </a:r>
            <a:r>
              <a:rPr lang="en-US" u="sng" dirty="0" smtClean="0">
                <a:latin typeface="+mj-lt"/>
                <a:ea typeface="Calibri" pitchFamily="34" charset="0"/>
                <a:cs typeface="Arial" pitchFamily="34" charset="0"/>
              </a:rPr>
              <a:t>maintain a currency of knowledge and incorporate this knowledge into their practice. “</a:t>
            </a:r>
          </a:p>
          <a:p>
            <a:pPr fontAlgn="base">
              <a:spcBef>
                <a:spcPct val="0"/>
              </a:spcBef>
              <a:spcAft>
                <a:spcPct val="0"/>
              </a:spcAft>
            </a:pPr>
            <a:r>
              <a:rPr lang="en-CA" b="1" dirty="0" smtClean="0">
                <a:latin typeface="+mj-lt"/>
                <a:ea typeface="Calibri" pitchFamily="34" charset="0"/>
                <a:cs typeface="Times New Roman" pitchFamily="18" charset="0"/>
              </a:rPr>
              <a:t>... Mike Larock, ABCFP </a:t>
            </a:r>
            <a:endParaRPr lang="en-CA" b="1" dirty="0" smtClean="0">
              <a:latin typeface="+mj-lt"/>
              <a:cs typeface="Arial" pitchFamily="34" charset="0"/>
            </a:endParaRPr>
          </a:p>
        </p:txBody>
      </p:sp>
      <p:sp>
        <p:nvSpPr>
          <p:cNvPr id="8" name="Rectangle 7"/>
          <p:cNvSpPr/>
          <p:nvPr/>
        </p:nvSpPr>
        <p:spPr>
          <a:xfrm>
            <a:off x="3131840" y="260648"/>
            <a:ext cx="5472608" cy="2103333"/>
          </a:xfrm>
          <a:prstGeom prst="rect">
            <a:avLst/>
          </a:prstGeom>
        </p:spPr>
        <p:txBody>
          <a:bodyPr wrap="square">
            <a:spAutoFit/>
          </a:bodyPr>
          <a:lstStyle/>
          <a:p>
            <a:r>
              <a:rPr lang="en-CA" dirty="0" smtClean="0"/>
              <a:t>“Since the proponent company's representative was present, he saw what had been done.  Immediately he prepared for a meeting with the Bands to discuss this and establishment of a better prevention and management strategy. ”</a:t>
            </a:r>
          </a:p>
          <a:p>
            <a:r>
              <a:rPr lang="en-CA" b="1" dirty="0" smtClean="0"/>
              <a:t>Mary Sandy , </a:t>
            </a:r>
            <a:r>
              <a:rPr lang="en-CA" b="1" dirty="0" err="1" smtClean="0"/>
              <a:t>Esh</a:t>
            </a:r>
            <a:r>
              <a:rPr lang="en-CA" b="1" dirty="0" smtClean="0"/>
              <a:t>-</a:t>
            </a:r>
            <a:r>
              <a:rPr lang="en-CA" b="1" dirty="0" err="1" smtClean="0"/>
              <a:t>kn</a:t>
            </a:r>
            <a:r>
              <a:rPr lang="en-CA" b="1" dirty="0" smtClean="0"/>
              <a:t>-am Joint Ventures (Cook’s Ferry, </a:t>
            </a:r>
            <a:r>
              <a:rPr lang="en-CA" b="1" dirty="0" err="1" smtClean="0"/>
              <a:t>Siska</a:t>
            </a:r>
            <a:r>
              <a:rPr lang="en-CA" b="1" dirty="0" smtClean="0"/>
              <a:t>, and Coldwater Indian Bands)</a:t>
            </a:r>
            <a:endParaRPr lang="en-CA" b="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6" descr="https://lh4.googleusercontent.com/_RGoOi-xpH24/TVMcRdWfxfI/AAAAAAAAAWc/-S0r8mbq4QM/s640/%5C%5CDoor%5CTHCHEN%24%5CPROFILE%5CDESKTOP%5C2011%20photo%20contest%5CPeople%5CPaul%20Barolet%27s%20blowdown%20blues.JPG"/>
          <p:cNvPicPr>
            <a:picLocks noChangeAspect="1" noChangeArrowheads="1"/>
          </p:cNvPicPr>
          <p:nvPr/>
        </p:nvPicPr>
        <p:blipFill>
          <a:blip r:embed="rId3" cstate="print">
            <a:duotone>
              <a:schemeClr val="bg2">
                <a:shade val="45000"/>
                <a:satMod val="135000"/>
              </a:schemeClr>
              <a:prstClr val="white"/>
            </a:duotone>
          </a:blip>
          <a:srcRect/>
          <a:stretch>
            <a:fillRect/>
          </a:stretch>
        </p:blipFill>
        <p:spPr bwMode="auto">
          <a:xfrm>
            <a:off x="0" y="0"/>
            <a:ext cx="9505058" cy="7128792"/>
          </a:xfrm>
          <a:prstGeom prst="rect">
            <a:avLst/>
          </a:prstGeom>
          <a:noFill/>
        </p:spPr>
      </p:pic>
      <p:sp>
        <p:nvSpPr>
          <p:cNvPr id="2" name="Title 1"/>
          <p:cNvSpPr>
            <a:spLocks noGrp="1"/>
          </p:cNvSpPr>
          <p:nvPr>
            <p:ph type="ctrTitle"/>
          </p:nvPr>
        </p:nvSpPr>
        <p:spPr>
          <a:xfrm>
            <a:off x="0" y="260647"/>
            <a:ext cx="9396536" cy="2088233"/>
          </a:xfrm>
        </p:spPr>
        <p:txBody>
          <a:bodyPr>
            <a:normAutofit fontScale="90000"/>
          </a:bodyPr>
          <a:lstStyle/>
          <a:p>
            <a:pPr lvl="0"/>
            <a:r>
              <a:rPr lang="en-CA" i="1" dirty="0" smtClean="0">
                <a:latin typeface="Arial" pitchFamily="34" charset="0"/>
                <a:ea typeface="Calibri" pitchFamily="34" charset="0"/>
                <a:cs typeface="OfficinaSans-Book"/>
              </a:rPr>
              <a:t>FREP Tools for Professional</a:t>
            </a:r>
            <a:r>
              <a:rPr lang="en-US" i="1" dirty="0" smtClean="0">
                <a:latin typeface="Arial" pitchFamily="34" charset="0"/>
                <a:ea typeface="Calibri" pitchFamily="34" charset="0"/>
                <a:cs typeface="Arial" pitchFamily="34" charset="0"/>
              </a:rPr>
              <a:t> Reliance </a:t>
            </a:r>
            <a:br>
              <a:rPr lang="en-US" i="1" dirty="0" smtClean="0">
                <a:latin typeface="Arial" pitchFamily="34" charset="0"/>
                <a:ea typeface="Calibri" pitchFamily="34" charset="0"/>
                <a:cs typeface="Arial" pitchFamily="34" charset="0"/>
              </a:rPr>
            </a:br>
            <a:endParaRPr lang="en-CA" dirty="0"/>
          </a:p>
        </p:txBody>
      </p:sp>
      <p:sp>
        <p:nvSpPr>
          <p:cNvPr id="3" name="Subtitle 2"/>
          <p:cNvSpPr>
            <a:spLocks noGrp="1"/>
          </p:cNvSpPr>
          <p:nvPr>
            <p:ph type="subTitle" idx="1"/>
          </p:nvPr>
        </p:nvSpPr>
        <p:spPr>
          <a:xfrm>
            <a:off x="0" y="1484784"/>
            <a:ext cx="9468544" cy="5688632"/>
          </a:xfrm>
        </p:spPr>
        <p:txBody>
          <a:bodyPr>
            <a:normAutofit/>
          </a:bodyPr>
          <a:lstStyle/>
          <a:p>
            <a:pPr lvl="1" algn="l">
              <a:buFont typeface="Wingdings" pitchFamily="2" charset="2"/>
              <a:buChar char="Ø"/>
            </a:pPr>
            <a:r>
              <a:rPr lang="en-CA" b="1" dirty="0" smtClean="0">
                <a:solidFill>
                  <a:srgbClr val="C00000"/>
                </a:solidFill>
              </a:rPr>
              <a:t>Training</a:t>
            </a:r>
            <a:r>
              <a:rPr lang="en-CA" dirty="0" smtClean="0">
                <a:solidFill>
                  <a:schemeClr val="tx1"/>
                </a:solidFill>
              </a:rPr>
              <a:t> (currency of knowledge – skills development)</a:t>
            </a:r>
          </a:p>
          <a:p>
            <a:pPr lvl="1" algn="l">
              <a:buFont typeface="Wingdings" pitchFamily="2" charset="2"/>
              <a:buChar char="Ø"/>
            </a:pPr>
            <a:r>
              <a:rPr lang="en-CA" b="1" dirty="0" smtClean="0">
                <a:solidFill>
                  <a:srgbClr val="C00000"/>
                </a:solidFill>
              </a:rPr>
              <a:t>Protocols and indicators </a:t>
            </a:r>
            <a:r>
              <a:rPr lang="en-CA" dirty="0" smtClean="0">
                <a:solidFill>
                  <a:schemeClr val="tx1"/>
                </a:solidFill>
              </a:rPr>
              <a:t>(knowledge of most critical aspects of each resource value)</a:t>
            </a:r>
          </a:p>
          <a:p>
            <a:pPr lvl="1" algn="l">
              <a:buFont typeface="Wingdings" pitchFamily="2" charset="2"/>
              <a:buChar char="Ø"/>
            </a:pPr>
            <a:r>
              <a:rPr lang="en-CA" b="1" dirty="0" smtClean="0">
                <a:solidFill>
                  <a:srgbClr val="C00000"/>
                </a:solidFill>
              </a:rPr>
              <a:t>Data</a:t>
            </a:r>
            <a:r>
              <a:rPr lang="en-CA" dirty="0" smtClean="0">
                <a:solidFill>
                  <a:schemeClr val="tx1"/>
                </a:solidFill>
              </a:rPr>
              <a:t> (ability to see their results – outcomes of their practices)</a:t>
            </a:r>
          </a:p>
          <a:p>
            <a:pPr lvl="1" algn="l">
              <a:buFont typeface="Wingdings" pitchFamily="2" charset="2"/>
              <a:buChar char="Ø"/>
            </a:pPr>
            <a:r>
              <a:rPr lang="en-CA" b="1" dirty="0" smtClean="0">
                <a:solidFill>
                  <a:srgbClr val="C00000"/>
                </a:solidFill>
              </a:rPr>
              <a:t>Results</a:t>
            </a:r>
            <a:r>
              <a:rPr lang="en-CA" dirty="0" smtClean="0">
                <a:solidFill>
                  <a:schemeClr val="tx1"/>
                </a:solidFill>
              </a:rPr>
              <a:t>--extension products (maintaining currency of knowledge) </a:t>
            </a:r>
          </a:p>
          <a:p>
            <a:pPr lvl="1" algn="l">
              <a:buFont typeface="Wingdings" pitchFamily="2" charset="2"/>
              <a:buChar char="Ø"/>
            </a:pPr>
            <a:r>
              <a:rPr lang="en-CA" b="1" dirty="0" smtClean="0">
                <a:solidFill>
                  <a:srgbClr val="C00000"/>
                </a:solidFill>
              </a:rPr>
              <a:t>Recommendations for continued improvement of practices </a:t>
            </a:r>
            <a:r>
              <a:rPr lang="en-CA" dirty="0" smtClean="0">
                <a:solidFill>
                  <a:schemeClr val="tx1"/>
                </a:solidFill>
              </a:rPr>
              <a:t>(e.g., CF Report) </a:t>
            </a:r>
          </a:p>
          <a:p>
            <a:pPr lvl="1" algn="l">
              <a:buFont typeface="Wingdings" pitchFamily="2" charset="2"/>
              <a:buChar char="Ø"/>
            </a:pPr>
            <a:r>
              <a:rPr lang="en-CA" b="1" dirty="0" smtClean="0">
                <a:solidFill>
                  <a:srgbClr val="C00000"/>
                </a:solidFill>
              </a:rPr>
              <a:t>Resource Value Team Leads</a:t>
            </a:r>
            <a:r>
              <a:rPr lang="en-CA" dirty="0" smtClean="0">
                <a:solidFill>
                  <a:srgbClr val="C00000"/>
                </a:solidFill>
              </a:rPr>
              <a:t> </a:t>
            </a:r>
            <a:r>
              <a:rPr lang="en-CA" dirty="0" smtClean="0">
                <a:solidFill>
                  <a:schemeClr val="tx1"/>
                </a:solidFill>
              </a:rPr>
              <a:t>(provincial expert knowledge)</a:t>
            </a:r>
          </a:p>
          <a:p>
            <a:pPr lvl="1" algn="l">
              <a:buFont typeface="Wingdings" pitchFamily="2" charset="2"/>
              <a:buChar char="Ø"/>
            </a:pPr>
            <a:r>
              <a:rPr lang="en-CA" b="1" dirty="0" smtClean="0">
                <a:solidFill>
                  <a:srgbClr val="C00000"/>
                </a:solidFill>
              </a:rPr>
              <a:t>District field staff </a:t>
            </a:r>
            <a:r>
              <a:rPr lang="en-CA" dirty="0" smtClean="0">
                <a:solidFill>
                  <a:schemeClr val="tx1"/>
                </a:solidFill>
              </a:rPr>
              <a:t>(local resource value experts)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08720"/>
          </a:xfrm>
        </p:spPr>
        <p:txBody>
          <a:bodyPr>
            <a:normAutofit/>
          </a:bodyPr>
          <a:lstStyle/>
          <a:p>
            <a:r>
              <a:rPr lang="en-CA" dirty="0" smtClean="0"/>
              <a:t>More uses of FREP</a:t>
            </a:r>
            <a:endParaRPr lang="en-CA" dirty="0"/>
          </a:p>
        </p:txBody>
      </p:sp>
      <p:sp>
        <p:nvSpPr>
          <p:cNvPr id="3" name="TextBox 2"/>
          <p:cNvSpPr txBox="1"/>
          <p:nvPr/>
        </p:nvSpPr>
        <p:spPr>
          <a:xfrm>
            <a:off x="0" y="908720"/>
            <a:ext cx="9144000" cy="5170646"/>
          </a:xfrm>
          <a:prstGeom prst="rect">
            <a:avLst/>
          </a:prstGeom>
          <a:noFill/>
        </p:spPr>
        <p:txBody>
          <a:bodyPr wrap="square" rtlCol="0">
            <a:spAutoFit/>
          </a:bodyPr>
          <a:lstStyle/>
          <a:p>
            <a:pPr>
              <a:buFont typeface="Wingdings" pitchFamily="2" charset="2"/>
              <a:buChar char="Ø"/>
            </a:pPr>
            <a:r>
              <a:rPr lang="en-CA" sz="3000" dirty="0" smtClean="0"/>
              <a:t>CF Policy/Guidance on CWD</a:t>
            </a:r>
          </a:p>
          <a:p>
            <a:pPr>
              <a:buFont typeface="Wingdings" pitchFamily="2" charset="2"/>
              <a:buChar char="Ø"/>
            </a:pPr>
            <a:r>
              <a:rPr lang="en-CA" sz="3000" dirty="0" smtClean="0"/>
              <a:t>TSR rationale data</a:t>
            </a:r>
          </a:p>
          <a:p>
            <a:pPr>
              <a:buFont typeface="Wingdings" pitchFamily="2" charset="2"/>
              <a:buChar char="Ø"/>
            </a:pPr>
            <a:r>
              <a:rPr lang="en-CA" sz="3000" dirty="0" smtClean="0"/>
              <a:t>FSP renewals </a:t>
            </a:r>
            <a:endParaRPr lang="en-CA" sz="3000" dirty="0"/>
          </a:p>
          <a:p>
            <a:pPr>
              <a:buFont typeface="Wingdings" pitchFamily="2" charset="2"/>
              <a:buChar char="Ø"/>
            </a:pPr>
            <a:r>
              <a:rPr lang="en-CA" sz="3000" dirty="0" smtClean="0"/>
              <a:t>Assigning priority expenditures  to recreation sites</a:t>
            </a:r>
          </a:p>
          <a:p>
            <a:pPr>
              <a:buFont typeface="Wingdings" pitchFamily="2" charset="2"/>
              <a:buChar char="Ø"/>
            </a:pPr>
            <a:r>
              <a:rPr lang="en-CA" sz="3000" dirty="0" smtClean="0"/>
              <a:t>Use in non-FREP reports</a:t>
            </a:r>
          </a:p>
          <a:p>
            <a:pPr>
              <a:buFont typeface="Wingdings" pitchFamily="2" charset="2"/>
              <a:buChar char="Ø"/>
            </a:pPr>
            <a:r>
              <a:rPr lang="en-CA" sz="3000" dirty="0" smtClean="0"/>
              <a:t>Developing expert skills in district staff</a:t>
            </a:r>
          </a:p>
          <a:p>
            <a:pPr>
              <a:buFont typeface="Wingdings" pitchFamily="2" charset="2"/>
              <a:buChar char="Ø"/>
            </a:pPr>
            <a:r>
              <a:rPr lang="en-CA" sz="3000" dirty="0" smtClean="0"/>
              <a:t>Media responses</a:t>
            </a:r>
          </a:p>
          <a:p>
            <a:pPr>
              <a:buFont typeface="Wingdings" pitchFamily="2" charset="2"/>
              <a:buChar char="Ø"/>
            </a:pPr>
            <a:r>
              <a:rPr lang="en-CA" sz="3000" dirty="0" smtClean="0"/>
              <a:t>Ministry profile</a:t>
            </a:r>
          </a:p>
          <a:p>
            <a:pPr>
              <a:buFont typeface="Wingdings" pitchFamily="2" charset="2"/>
              <a:buChar char="Ø"/>
            </a:pPr>
            <a:r>
              <a:rPr lang="en-CA" sz="3000" dirty="0" smtClean="0"/>
              <a:t> Protocols used outside of FREP (e.g. Placer mining, MOE urban stream, certification, Clayoquot Sound, C&amp;E)</a:t>
            </a:r>
          </a:p>
          <a:p>
            <a:pPr>
              <a:buFont typeface="Wingdings" pitchFamily="2" charset="2"/>
              <a:buChar char="Ø"/>
            </a:pPr>
            <a:r>
              <a:rPr lang="en-CA" sz="3000" dirty="0" smtClean="0"/>
              <a:t> Maintaining our social licence    </a:t>
            </a:r>
            <a:endParaRPr lang="en-CA" sz="30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0"/>
            <a:ext cx="9144000" cy="1417638"/>
          </a:xfrm>
        </p:spPr>
        <p:txBody>
          <a:bodyPr>
            <a:normAutofit fontScale="90000"/>
          </a:bodyPr>
          <a:lstStyle/>
          <a:p>
            <a:r>
              <a:rPr lang="en-CA" dirty="0" smtClean="0"/>
              <a:t>Communicating Results:  Impacting  decision making and professional reliance </a:t>
            </a:r>
            <a:endParaRPr lang="en-CA" dirty="0"/>
          </a:p>
        </p:txBody>
      </p:sp>
      <p:graphicFrame>
        <p:nvGraphicFramePr>
          <p:cNvPr id="44034" name="Object 2"/>
          <p:cNvGraphicFramePr>
            <a:graphicFrameLocks noChangeAspect="1"/>
          </p:cNvGraphicFramePr>
          <p:nvPr>
            <p:ph sz="half" idx="4294967295"/>
          </p:nvPr>
        </p:nvGraphicFramePr>
        <p:xfrm>
          <a:off x="0" y="1340768"/>
          <a:ext cx="2627784" cy="3400339"/>
        </p:xfrm>
        <a:graphic>
          <a:graphicData uri="http://schemas.openxmlformats.org/presentationml/2006/ole">
            <p:oleObj spid="_x0000_s1026" name="Acrobat Document" r:id="rId4" imgW="7764480" imgH="10064880" progId="AcroExch.Document.7">
              <p:embed/>
            </p:oleObj>
          </a:graphicData>
        </a:graphic>
      </p:graphicFrame>
      <p:graphicFrame>
        <p:nvGraphicFramePr>
          <p:cNvPr id="1027" name="Object 3"/>
          <p:cNvGraphicFramePr>
            <a:graphicFrameLocks noChangeAspect="1"/>
          </p:cNvGraphicFramePr>
          <p:nvPr/>
        </p:nvGraphicFramePr>
        <p:xfrm>
          <a:off x="3347864" y="3874120"/>
          <a:ext cx="2305514" cy="2983880"/>
        </p:xfrm>
        <a:graphic>
          <a:graphicData uri="http://schemas.openxmlformats.org/presentationml/2006/ole">
            <p:oleObj spid="_x0000_s1027" name="Acrobat Document" r:id="rId5" imgW="7764480" imgH="10064880" progId="AcroExch.Document.7">
              <p:embed/>
            </p:oleObj>
          </a:graphicData>
        </a:graphic>
      </p:graphicFrame>
      <p:pic>
        <p:nvPicPr>
          <p:cNvPr id="44035" name="Picture 3"/>
          <p:cNvPicPr>
            <a:picLocks noChangeAspect="1" noChangeArrowheads="1"/>
          </p:cNvPicPr>
          <p:nvPr/>
        </p:nvPicPr>
        <p:blipFill>
          <a:blip r:embed="rId6" cstate="print"/>
          <a:srcRect/>
          <a:stretch>
            <a:fillRect/>
          </a:stretch>
        </p:blipFill>
        <p:spPr bwMode="auto">
          <a:xfrm>
            <a:off x="2843808" y="1340768"/>
            <a:ext cx="2880320" cy="2371073"/>
          </a:xfrm>
          <a:prstGeom prst="rect">
            <a:avLst/>
          </a:prstGeom>
          <a:noFill/>
          <a:ln w="9525">
            <a:noFill/>
            <a:miter lim="800000"/>
            <a:headEnd/>
            <a:tailEnd/>
          </a:ln>
        </p:spPr>
      </p:pic>
      <p:sp>
        <p:nvSpPr>
          <p:cNvPr id="8" name="TextBox 7"/>
          <p:cNvSpPr txBox="1"/>
          <p:nvPr/>
        </p:nvSpPr>
        <p:spPr>
          <a:xfrm>
            <a:off x="5868144" y="1340768"/>
            <a:ext cx="3275856" cy="6391880"/>
          </a:xfrm>
          <a:prstGeom prst="rect">
            <a:avLst/>
          </a:prstGeom>
          <a:noFill/>
        </p:spPr>
        <p:txBody>
          <a:bodyPr wrap="square" rtlCol="0">
            <a:spAutoFit/>
          </a:bodyPr>
          <a:lstStyle/>
          <a:p>
            <a:pPr>
              <a:buFont typeface="Arial" pitchFamily="34" charset="0"/>
              <a:buChar char="•"/>
            </a:pPr>
            <a:r>
              <a:rPr lang="en-CA" sz="4000" dirty="0" smtClean="0"/>
              <a:t>&gt;30 reports</a:t>
            </a:r>
          </a:p>
          <a:p>
            <a:pPr>
              <a:buFont typeface="Arial" pitchFamily="34" charset="0"/>
              <a:buChar char="•"/>
            </a:pPr>
            <a:r>
              <a:rPr lang="en-CA" sz="4000" dirty="0" smtClean="0"/>
              <a:t>&gt;20 extension notes</a:t>
            </a:r>
          </a:p>
          <a:p>
            <a:pPr>
              <a:buFont typeface="Arial" pitchFamily="34" charset="0"/>
              <a:buChar char="•"/>
            </a:pPr>
            <a:r>
              <a:rPr lang="en-CA" sz="4000" dirty="0" smtClean="0"/>
              <a:t>&gt;10 YouTube videos</a:t>
            </a:r>
          </a:p>
          <a:p>
            <a:pPr>
              <a:buFont typeface="Arial" pitchFamily="34" charset="0"/>
              <a:buChar char="•"/>
            </a:pPr>
            <a:r>
              <a:rPr lang="en-CA" sz="4000" dirty="0" smtClean="0"/>
              <a:t>2 CF Reports</a:t>
            </a:r>
          </a:p>
          <a:p>
            <a:pPr>
              <a:buFont typeface="Arial" pitchFamily="34" charset="0"/>
              <a:buChar char="•"/>
            </a:pPr>
            <a:r>
              <a:rPr lang="en-CA" sz="4000" dirty="0" smtClean="0"/>
              <a:t>&gt;20 others extension products</a:t>
            </a:r>
          </a:p>
          <a:p>
            <a:pPr>
              <a:buFont typeface="Arial" pitchFamily="34" charset="0"/>
              <a:buChar char="•"/>
            </a:pPr>
            <a:endParaRPr lang="en-CA" sz="4000" dirty="0"/>
          </a:p>
        </p:txBody>
      </p:sp>
      <p:pic>
        <p:nvPicPr>
          <p:cNvPr id="1028" name="Picture 4" descr="\\Door\PBRADFOR$\PROFILE\DESKTOP\CHR video.jpg"/>
          <p:cNvPicPr>
            <a:picLocks noChangeAspect="1" noChangeArrowheads="1"/>
          </p:cNvPicPr>
          <p:nvPr/>
        </p:nvPicPr>
        <p:blipFill>
          <a:blip r:embed="rId7" cstate="print"/>
          <a:srcRect/>
          <a:stretch>
            <a:fillRect/>
          </a:stretch>
        </p:blipFill>
        <p:spPr bwMode="auto">
          <a:xfrm>
            <a:off x="323528" y="4563126"/>
            <a:ext cx="3059832" cy="2294874"/>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32656"/>
            <a:ext cx="9144000" cy="720080"/>
          </a:xfrm>
        </p:spPr>
        <p:txBody>
          <a:bodyPr>
            <a:normAutofit fontScale="90000"/>
          </a:bodyPr>
          <a:lstStyle/>
          <a:p>
            <a:r>
              <a:rPr lang="en-CA" dirty="0" smtClean="0"/>
              <a:t>FREP over the next 2-3 Years</a:t>
            </a:r>
            <a:endParaRPr lang="en-CA" dirty="0"/>
          </a:p>
        </p:txBody>
      </p:sp>
      <p:sp>
        <p:nvSpPr>
          <p:cNvPr id="4" name="Content Placeholder 3"/>
          <p:cNvSpPr>
            <a:spLocks noGrp="1"/>
          </p:cNvSpPr>
          <p:nvPr>
            <p:ph idx="1"/>
          </p:nvPr>
        </p:nvSpPr>
        <p:spPr>
          <a:xfrm>
            <a:off x="0" y="1052736"/>
            <a:ext cx="9144000" cy="6624736"/>
          </a:xfrm>
        </p:spPr>
        <p:txBody>
          <a:bodyPr>
            <a:noAutofit/>
          </a:bodyPr>
          <a:lstStyle/>
          <a:p>
            <a:pPr lvl="1" indent="-647700">
              <a:lnSpc>
                <a:spcPts val="2880"/>
              </a:lnSpc>
              <a:buNone/>
            </a:pPr>
            <a:endParaRPr lang="en-CA" sz="2400" dirty="0" smtClean="0"/>
          </a:p>
          <a:p>
            <a:pPr lvl="1" indent="-647700">
              <a:lnSpc>
                <a:spcPts val="2880"/>
              </a:lnSpc>
              <a:buNone/>
            </a:pPr>
            <a:r>
              <a:rPr lang="en-CA" sz="3200" u="sng" dirty="0" smtClean="0"/>
              <a:t>Implement the Strategy</a:t>
            </a:r>
            <a:r>
              <a:rPr lang="en-CA" sz="3200" dirty="0" smtClean="0"/>
              <a:t> (</a:t>
            </a:r>
            <a:r>
              <a:rPr lang="en-CA" sz="3200" dirty="0" smtClean="0">
                <a:latin typeface="Calibri" pitchFamily="34" charset="0"/>
                <a:ea typeface="Calibri" pitchFamily="34" charset="0"/>
                <a:cs typeface="Times New Roman" pitchFamily="18" charset="0"/>
              </a:rPr>
              <a:t>3 key focus areas)</a:t>
            </a:r>
          </a:p>
          <a:p>
            <a:pPr marL="647700" lvl="1" indent="-458788">
              <a:lnSpc>
                <a:spcPts val="2880"/>
              </a:lnSpc>
              <a:buFont typeface="Wingdings" pitchFamily="2" charset="2"/>
              <a:buChar char="Ø"/>
            </a:pPr>
            <a:r>
              <a:rPr lang="en-CA" sz="3200" dirty="0" smtClean="0">
                <a:latin typeface="Calibri" pitchFamily="34" charset="0"/>
                <a:ea typeface="Calibri" pitchFamily="34" charset="0"/>
                <a:cs typeface="Times New Roman" pitchFamily="18" charset="0"/>
              </a:rPr>
              <a:t>Quality</a:t>
            </a:r>
          </a:p>
          <a:p>
            <a:pPr marL="647700" lvl="2" indent="-458788">
              <a:lnSpc>
                <a:spcPts val="2880"/>
              </a:lnSpc>
              <a:buFont typeface="Wingdings" pitchFamily="2" charset="2"/>
              <a:buChar char="Ø"/>
            </a:pPr>
            <a:r>
              <a:rPr lang="en-CA" sz="3200" dirty="0" smtClean="0">
                <a:latin typeface="Calibri" pitchFamily="34" charset="0"/>
                <a:ea typeface="Calibri" pitchFamily="34" charset="0"/>
                <a:cs typeface="Times New Roman" pitchFamily="18" charset="0"/>
              </a:rPr>
              <a:t>Communication</a:t>
            </a:r>
          </a:p>
          <a:p>
            <a:pPr marL="647700" lvl="2" indent="-458788">
              <a:lnSpc>
                <a:spcPts val="2880"/>
              </a:lnSpc>
              <a:buFont typeface="Wingdings" pitchFamily="2" charset="2"/>
              <a:buChar char="Ø"/>
            </a:pPr>
            <a:r>
              <a:rPr lang="en-CA" sz="3200" dirty="0" smtClean="0">
                <a:latin typeface="Calibri" pitchFamily="34" charset="0"/>
                <a:ea typeface="Calibri" pitchFamily="34" charset="0"/>
                <a:cs typeface="Times New Roman" pitchFamily="18" charset="0"/>
              </a:rPr>
              <a:t>Continuous Improvement</a:t>
            </a:r>
          </a:p>
          <a:p>
            <a:pPr lvl="2" indent="-647700">
              <a:lnSpc>
                <a:spcPts val="2880"/>
              </a:lnSpc>
              <a:buNone/>
            </a:pPr>
            <a:endParaRPr lang="en-CA" sz="3200" dirty="0" smtClean="0">
              <a:latin typeface="Calibri" pitchFamily="34" charset="0"/>
              <a:ea typeface="Calibri" pitchFamily="34" charset="0"/>
              <a:cs typeface="Times New Roman" pitchFamily="18" charset="0"/>
            </a:endParaRPr>
          </a:p>
          <a:p>
            <a:pPr marL="80963" lvl="2" indent="0">
              <a:lnSpc>
                <a:spcPts val="2880"/>
              </a:lnSpc>
              <a:buNone/>
            </a:pPr>
            <a:r>
              <a:rPr lang="en-CA" sz="3200" u="sng" dirty="0" smtClean="0">
                <a:latin typeface="Calibri" pitchFamily="34" charset="0"/>
                <a:ea typeface="Calibri" pitchFamily="34" charset="0"/>
                <a:cs typeface="Times New Roman" pitchFamily="18" charset="0"/>
              </a:rPr>
              <a:t>Strategy Includes:</a:t>
            </a:r>
          </a:p>
          <a:p>
            <a:pPr lvl="1" indent="-647700">
              <a:lnSpc>
                <a:spcPts val="2880"/>
              </a:lnSpc>
              <a:buFont typeface="Wingdings" pitchFamily="2" charset="2"/>
              <a:buChar char="Ø"/>
            </a:pPr>
            <a:r>
              <a:rPr lang="en-CA" sz="3200" dirty="0" smtClean="0">
                <a:latin typeface="Calibri" pitchFamily="34" charset="0"/>
                <a:ea typeface="Calibri" pitchFamily="34" charset="0"/>
                <a:cs typeface="Times New Roman" pitchFamily="18" charset="0"/>
              </a:rPr>
              <a:t>Multiple resource value assessment</a:t>
            </a:r>
          </a:p>
          <a:p>
            <a:pPr lvl="1" indent="-647700">
              <a:lnSpc>
                <a:spcPts val="2880"/>
              </a:lnSpc>
              <a:buFont typeface="Wingdings" pitchFamily="2" charset="2"/>
              <a:buChar char="Ø"/>
            </a:pPr>
            <a:r>
              <a:rPr lang="en-CA" sz="3200" dirty="0" smtClean="0">
                <a:latin typeface="Calibri" pitchFamily="34" charset="0"/>
                <a:ea typeface="Calibri" pitchFamily="34" charset="0"/>
                <a:cs typeface="Times New Roman" pitchFamily="18" charset="0"/>
              </a:rPr>
              <a:t>Landscape-level (biodiversity and other values)</a:t>
            </a:r>
          </a:p>
          <a:p>
            <a:pPr lvl="1" indent="-647700">
              <a:lnSpc>
                <a:spcPts val="2880"/>
              </a:lnSpc>
              <a:buFont typeface="Wingdings" pitchFamily="2" charset="2"/>
              <a:buChar char="Ø"/>
            </a:pPr>
            <a:r>
              <a:rPr lang="en-CA" sz="3200" dirty="0" smtClean="0">
                <a:latin typeface="Calibri" pitchFamily="34" charset="0"/>
                <a:ea typeface="Calibri" pitchFamily="34" charset="0"/>
                <a:cs typeface="Times New Roman" pitchFamily="18" charset="0"/>
              </a:rPr>
              <a:t>Cumulative effects</a:t>
            </a:r>
          </a:p>
          <a:p>
            <a:pPr lvl="1" indent="-647700">
              <a:lnSpc>
                <a:spcPts val="2880"/>
              </a:lnSpc>
              <a:buFont typeface="Wingdings" pitchFamily="2" charset="2"/>
              <a:buChar char="Ø"/>
            </a:pPr>
            <a:r>
              <a:rPr lang="en-CA" sz="3200" dirty="0" smtClean="0">
                <a:latin typeface="Calibri" pitchFamily="34" charset="0"/>
                <a:ea typeface="Calibri" pitchFamily="34" charset="0"/>
                <a:cs typeface="Times New Roman" pitchFamily="18" charset="0"/>
              </a:rPr>
              <a:t>Multi-sector approach	</a:t>
            </a:r>
          </a:p>
          <a:p>
            <a:pPr lvl="1" indent="-647700">
              <a:lnSpc>
                <a:spcPts val="2880"/>
              </a:lnSpc>
              <a:buNone/>
            </a:pPr>
            <a:endParaRPr lang="en-CA"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endParaRPr lang="en-CA"/>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ChangeArrowheads="1"/>
          </p:cNvSpPr>
          <p:nvPr/>
        </p:nvSpPr>
        <p:spPr bwMode="auto">
          <a:xfrm>
            <a:off x="900113" y="1124744"/>
            <a:ext cx="7848600" cy="4955203"/>
          </a:xfrm>
          <a:prstGeom prst="rect">
            <a:avLst/>
          </a:prstGeom>
          <a:noFill/>
          <a:ln w="9525">
            <a:noFill/>
            <a:miter lim="800000"/>
            <a:headEnd/>
            <a:tailEnd/>
          </a:ln>
        </p:spPr>
        <p:txBody>
          <a:bodyPr>
            <a:spAutoFit/>
          </a:bodyPr>
          <a:lstStyle/>
          <a:p>
            <a:pPr>
              <a:spcBef>
                <a:spcPct val="50000"/>
              </a:spcBef>
            </a:pPr>
            <a:r>
              <a:rPr lang="en-CA" sz="2400" b="1" dirty="0" smtClean="0">
                <a:latin typeface="Arial" charset="0"/>
              </a:rPr>
              <a:t>Goal:</a:t>
            </a:r>
          </a:p>
          <a:p>
            <a:pPr>
              <a:spcBef>
                <a:spcPct val="50000"/>
              </a:spcBef>
            </a:pPr>
            <a:r>
              <a:rPr lang="en-CA" sz="2400" b="1" dirty="0" smtClean="0">
                <a:latin typeface="Arial" charset="0"/>
              </a:rPr>
              <a:t>to determine if the FRPA model is effective at managing and protecting the visual resource.</a:t>
            </a:r>
          </a:p>
          <a:p>
            <a:pPr>
              <a:spcBef>
                <a:spcPct val="50000"/>
              </a:spcBef>
            </a:pPr>
            <a:endParaRPr lang="en-CA" sz="800" b="1" dirty="0" smtClean="0">
              <a:latin typeface="Arial" charset="0"/>
            </a:endParaRPr>
          </a:p>
          <a:p>
            <a:pPr>
              <a:spcBef>
                <a:spcPct val="50000"/>
              </a:spcBef>
            </a:pPr>
            <a:endParaRPr lang="en-GB" sz="800" b="1" dirty="0">
              <a:latin typeface="Arial" charset="0"/>
            </a:endParaRPr>
          </a:p>
          <a:p>
            <a:pPr marL="342900" indent="-342900">
              <a:buFont typeface="Arial" pitchFamily="34" charset="0"/>
              <a:buChar char="•"/>
            </a:pPr>
            <a:r>
              <a:rPr lang="en-CA" sz="2400" dirty="0" smtClean="0"/>
              <a:t>Between 2006 and 2008 the FREP program randomly sampled visual openings harvested under the Code.</a:t>
            </a:r>
          </a:p>
          <a:p>
            <a:pPr marL="342900" indent="-342900"/>
            <a:endParaRPr lang="en-CA" sz="800" dirty="0" smtClean="0"/>
          </a:p>
          <a:p>
            <a:pPr marL="342900" indent="-342900">
              <a:buFont typeface="Arial" pitchFamily="34" charset="0"/>
              <a:buChar char="•"/>
            </a:pPr>
            <a:r>
              <a:rPr lang="en-CA" sz="2400" dirty="0" smtClean="0"/>
              <a:t>Extension Note #13 was released in 2010 summarizing the</a:t>
            </a:r>
          </a:p>
          <a:p>
            <a:pPr marL="342900" indent="-342900"/>
            <a:r>
              <a:rPr lang="en-CA" sz="2400" dirty="0" smtClean="0"/>
              <a:t>	results of the Code sampling provincially.</a:t>
            </a:r>
          </a:p>
          <a:p>
            <a:pPr marL="342900" indent="-342900"/>
            <a:endParaRPr lang="en-CA" sz="800" dirty="0" smtClean="0"/>
          </a:p>
          <a:p>
            <a:pPr marL="342900" indent="-342900">
              <a:buFont typeface="Arial" pitchFamily="34" charset="0"/>
              <a:buChar char="•"/>
            </a:pPr>
            <a:r>
              <a:rPr lang="en-CA" sz="2400" dirty="0" smtClean="0"/>
              <a:t>In 2008 FREP began sampling FRPA (FSP) openings across the province to determine the effectiveness </a:t>
            </a:r>
            <a:r>
              <a:rPr lang="en-CA" sz="2400" dirty="0"/>
              <a:t>of </a:t>
            </a:r>
            <a:r>
              <a:rPr lang="en-CA" sz="2400" dirty="0" smtClean="0"/>
              <a:t>managing visuals under FRPA</a:t>
            </a:r>
            <a:r>
              <a:rPr lang="en-CA" sz="2400" dirty="0"/>
              <a:t>.</a:t>
            </a:r>
          </a:p>
          <a:p>
            <a:pPr marL="342900" indent="-342900"/>
            <a:endParaRPr lang="en-CA" sz="2400" dirty="0">
              <a:latin typeface="Arial" charset="0"/>
            </a:endParaRPr>
          </a:p>
        </p:txBody>
      </p:sp>
      <p:sp>
        <p:nvSpPr>
          <p:cNvPr id="80" name="Rectangle 79"/>
          <p:cNvSpPr/>
          <p:nvPr/>
        </p:nvSpPr>
        <p:spPr>
          <a:xfrm>
            <a:off x="0" y="404664"/>
            <a:ext cx="9144000" cy="707886"/>
          </a:xfrm>
          <a:prstGeom prst="rect">
            <a:avLst/>
          </a:prstGeom>
        </p:spPr>
        <p:txBody>
          <a:bodyPr>
            <a:spAutoFit/>
          </a:bodyPr>
          <a:lstStyle/>
          <a:p>
            <a:pPr algn="ctr">
              <a:defRPr/>
            </a:pPr>
            <a:r>
              <a:rPr lang="en-GB" sz="4000" b="1" dirty="0">
                <a:cs typeface="+mn-cs"/>
              </a:rPr>
              <a:t>Visual Quality Evaluation</a:t>
            </a:r>
            <a:endParaRPr lang="en-CA" sz="4000" b="1" dirty="0">
              <a:cs typeface="+mn-cs"/>
            </a:endParaRPr>
          </a:p>
        </p:txBody>
      </p:sp>
      <p:pic>
        <p:nvPicPr>
          <p:cNvPr id="79" name="Picture 88"/>
          <p:cNvPicPr>
            <a:picLocks noChangeAspect="1" noChangeArrowheads="1"/>
          </p:cNvPicPr>
          <p:nvPr/>
        </p:nvPicPr>
        <p:blipFill>
          <a:blip r:embed="rId2" cstate="print"/>
          <a:srcRect/>
          <a:stretch>
            <a:fillRect/>
          </a:stretch>
        </p:blipFill>
        <p:spPr bwMode="auto">
          <a:xfrm>
            <a:off x="7885113" y="5876925"/>
            <a:ext cx="914400" cy="7810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1" name="Rectangle 11"/>
          <p:cNvSpPr>
            <a:spLocks noGrp="1" noChangeArrowheads="1"/>
          </p:cNvSpPr>
          <p:nvPr>
            <p:ph type="title"/>
          </p:nvPr>
        </p:nvSpPr>
        <p:spPr bwMode="auto">
          <a:xfrm>
            <a:off x="395536" y="332656"/>
            <a:ext cx="8424862" cy="634082"/>
          </a:xfrm>
          <a:ln>
            <a:miter lim="800000"/>
            <a:headEnd/>
            <a:tailEnd/>
          </a:ln>
        </p:spPr>
        <p:txBody>
          <a:bodyPr vert="horz" wrap="square" lIns="91440" tIns="45720" rIns="91440" bIns="45720" numCol="1" anchor="t" anchorCtr="0" compatLnSpc="1">
            <a:prstTxWarp prst="textNoShape">
              <a:avLst/>
            </a:prstTxWarp>
            <a:normAutofit fontScale="90000"/>
          </a:bodyPr>
          <a:lstStyle/>
          <a:p>
            <a:pPr eaLnBrk="1" hangingPunct="1">
              <a:defRPr/>
            </a:pPr>
            <a:r>
              <a:rPr lang="en-CA" sz="3600" b="1" dirty="0" smtClean="0">
                <a:latin typeface="+mn-lt"/>
              </a:rPr>
              <a:t>What </a:t>
            </a:r>
            <a:r>
              <a:rPr lang="en-CA" sz="3600" b="1" dirty="0" smtClean="0">
                <a:latin typeface="+mn-lt"/>
              </a:rPr>
              <a:t>have </a:t>
            </a:r>
            <a:r>
              <a:rPr lang="en-CA" sz="3600" b="1" dirty="0" smtClean="0">
                <a:latin typeface="+mn-lt"/>
              </a:rPr>
              <a:t>we </a:t>
            </a:r>
            <a:r>
              <a:rPr lang="en-CA" sz="4000" b="1" dirty="0" smtClean="0">
                <a:latin typeface="+mn-lt"/>
              </a:rPr>
              <a:t>learned</a:t>
            </a:r>
            <a:r>
              <a:rPr lang="en-CA" sz="3600" b="1" dirty="0" smtClean="0">
                <a:latin typeface="+mn-lt"/>
              </a:rPr>
              <a:t>? </a:t>
            </a:r>
          </a:p>
        </p:txBody>
      </p:sp>
      <p:sp>
        <p:nvSpPr>
          <p:cNvPr id="8196" name="Text Box 95"/>
          <p:cNvSpPr txBox="1">
            <a:spLocks noChangeArrowheads="1"/>
          </p:cNvSpPr>
          <p:nvPr/>
        </p:nvSpPr>
        <p:spPr bwMode="auto">
          <a:xfrm>
            <a:off x="538857" y="4441825"/>
            <a:ext cx="3817119" cy="307777"/>
          </a:xfrm>
          <a:prstGeom prst="rect">
            <a:avLst/>
          </a:prstGeom>
          <a:noFill/>
          <a:ln w="9525">
            <a:noFill/>
            <a:miter lim="800000"/>
            <a:headEnd/>
            <a:tailEnd/>
          </a:ln>
        </p:spPr>
        <p:txBody>
          <a:bodyPr wrap="square">
            <a:spAutoFit/>
          </a:bodyPr>
          <a:lstStyle/>
          <a:p>
            <a:pPr algn="ctr">
              <a:spcBef>
                <a:spcPct val="50000"/>
              </a:spcBef>
              <a:defRPr/>
            </a:pPr>
            <a:r>
              <a:rPr lang="en-CA" sz="1400" b="1" dirty="0">
                <a:latin typeface="+mn-lt"/>
                <a:cs typeface="Arial" pitchFamily="34" charset="0"/>
              </a:rPr>
              <a:t>Practices consistent with VQO’s </a:t>
            </a:r>
            <a:r>
              <a:rPr lang="en-CA" sz="1400" b="1" dirty="0" smtClean="0">
                <a:latin typeface="+mn-lt"/>
                <a:cs typeface="Arial" pitchFamily="34" charset="0"/>
              </a:rPr>
              <a:t>45% </a:t>
            </a:r>
            <a:r>
              <a:rPr lang="en-CA" sz="1400" b="1" dirty="0">
                <a:latin typeface="+mn-lt"/>
                <a:cs typeface="Arial" pitchFamily="34" charset="0"/>
              </a:rPr>
              <a:t>of the time.</a:t>
            </a:r>
            <a:endParaRPr lang="en-CA" sz="1400" b="1" dirty="0">
              <a:latin typeface="Arial" pitchFamily="34" charset="0"/>
              <a:cs typeface="Arial" pitchFamily="34" charset="0"/>
            </a:endParaRPr>
          </a:p>
        </p:txBody>
      </p:sp>
      <p:sp>
        <p:nvSpPr>
          <p:cNvPr id="11268" name="Line 105"/>
          <p:cNvSpPr>
            <a:spLocks noChangeShapeType="1"/>
          </p:cNvSpPr>
          <p:nvPr/>
        </p:nvSpPr>
        <p:spPr bwMode="auto">
          <a:xfrm>
            <a:off x="395288" y="1196752"/>
            <a:ext cx="8424862" cy="0"/>
          </a:xfrm>
          <a:prstGeom prst="line">
            <a:avLst/>
          </a:prstGeom>
          <a:noFill/>
          <a:ln w="25400">
            <a:solidFill>
              <a:srgbClr val="FFC000"/>
            </a:solidFill>
            <a:round/>
            <a:headEnd/>
            <a:tailEnd/>
          </a:ln>
        </p:spPr>
        <p:txBody>
          <a:bodyPr/>
          <a:lstStyle/>
          <a:p>
            <a:endParaRPr lang="en-CA"/>
          </a:p>
        </p:txBody>
      </p:sp>
      <p:sp>
        <p:nvSpPr>
          <p:cNvPr id="82" name="Rectangle 2"/>
          <p:cNvSpPr txBox="1">
            <a:spLocks noChangeArrowheads="1"/>
          </p:cNvSpPr>
          <p:nvPr/>
        </p:nvSpPr>
        <p:spPr bwMode="auto">
          <a:xfrm>
            <a:off x="828675" y="1522413"/>
            <a:ext cx="3095625" cy="1081087"/>
          </a:xfrm>
          <a:prstGeom prst="rect">
            <a:avLst/>
          </a:prstGeom>
          <a:ln>
            <a:miter lim="800000"/>
            <a:headEnd/>
            <a:tailEnd/>
          </a:ln>
        </p:spPr>
        <p:txBody>
          <a:bodyPr/>
          <a:lstStyle/>
          <a:p>
            <a:pPr algn="ctr">
              <a:defRPr/>
            </a:pPr>
            <a:r>
              <a:rPr lang="en-CA" sz="2400" b="1" kern="0" dirty="0">
                <a:latin typeface="+mn-lt"/>
                <a:ea typeface="+mj-ea"/>
                <a:cs typeface="+mj-cs"/>
              </a:rPr>
              <a:t>Code Results </a:t>
            </a:r>
            <a:r>
              <a:rPr lang="en-CA" sz="2400" b="1" kern="0" dirty="0" smtClean="0">
                <a:latin typeface="+mn-lt"/>
                <a:ea typeface="+mj-ea"/>
                <a:cs typeface="+mj-cs"/>
              </a:rPr>
              <a:t>WFP</a:t>
            </a:r>
            <a:endParaRPr lang="en-CA" sz="2400" b="1" kern="0" dirty="0">
              <a:latin typeface="+mn-lt"/>
              <a:ea typeface="+mj-ea"/>
              <a:cs typeface="+mj-cs"/>
            </a:endParaRPr>
          </a:p>
        </p:txBody>
      </p:sp>
      <p:sp>
        <p:nvSpPr>
          <p:cNvPr id="11270" name="Text Box 95"/>
          <p:cNvSpPr txBox="1">
            <a:spLocks noChangeArrowheads="1"/>
          </p:cNvSpPr>
          <p:nvPr/>
        </p:nvSpPr>
        <p:spPr bwMode="auto">
          <a:xfrm>
            <a:off x="4644008" y="4454242"/>
            <a:ext cx="3816424" cy="630942"/>
          </a:xfrm>
          <a:prstGeom prst="rect">
            <a:avLst/>
          </a:prstGeom>
          <a:noFill/>
          <a:ln w="9525">
            <a:noFill/>
            <a:miter lim="800000"/>
            <a:headEnd/>
            <a:tailEnd/>
          </a:ln>
        </p:spPr>
        <p:txBody>
          <a:bodyPr wrap="square">
            <a:spAutoFit/>
          </a:bodyPr>
          <a:lstStyle/>
          <a:p>
            <a:pPr algn="ctr">
              <a:spcBef>
                <a:spcPct val="50000"/>
              </a:spcBef>
            </a:pPr>
            <a:r>
              <a:rPr lang="en-CA" sz="1400" b="1" dirty="0"/>
              <a:t>Practices consistent with VQO’s </a:t>
            </a:r>
            <a:r>
              <a:rPr lang="en-CA" sz="1400" b="1" dirty="0" smtClean="0"/>
              <a:t>75% </a:t>
            </a:r>
            <a:r>
              <a:rPr lang="en-CA" sz="1400" b="1" dirty="0"/>
              <a:t>of the time.</a:t>
            </a:r>
          </a:p>
          <a:p>
            <a:pPr algn="ctr">
              <a:spcBef>
                <a:spcPct val="50000"/>
              </a:spcBef>
            </a:pPr>
            <a:endParaRPr lang="en-CA" sz="1400" b="1" dirty="0"/>
          </a:p>
        </p:txBody>
      </p:sp>
      <p:sp>
        <p:nvSpPr>
          <p:cNvPr id="85" name="Rectangle 2"/>
          <p:cNvSpPr txBox="1">
            <a:spLocks noChangeArrowheads="1"/>
          </p:cNvSpPr>
          <p:nvPr/>
        </p:nvSpPr>
        <p:spPr bwMode="auto">
          <a:xfrm>
            <a:off x="5003800" y="1520825"/>
            <a:ext cx="3313113" cy="1081088"/>
          </a:xfrm>
          <a:prstGeom prst="rect">
            <a:avLst/>
          </a:prstGeom>
          <a:ln>
            <a:miter lim="800000"/>
            <a:headEnd/>
            <a:tailEnd/>
          </a:ln>
        </p:spPr>
        <p:txBody>
          <a:bodyPr/>
          <a:lstStyle/>
          <a:p>
            <a:pPr algn="ctr">
              <a:defRPr/>
            </a:pPr>
            <a:r>
              <a:rPr lang="en-CA" sz="2400" b="1" kern="0" dirty="0">
                <a:latin typeface="+mn-lt"/>
                <a:ea typeface="+mj-ea"/>
                <a:cs typeface="+mj-cs"/>
              </a:rPr>
              <a:t>FRPA Results </a:t>
            </a:r>
            <a:r>
              <a:rPr lang="en-CA" sz="2400" b="1" kern="0" dirty="0" smtClean="0">
                <a:latin typeface="+mn-lt"/>
                <a:ea typeface="+mj-ea"/>
                <a:cs typeface="+mj-cs"/>
              </a:rPr>
              <a:t>WFP</a:t>
            </a:r>
            <a:endParaRPr lang="en-CA" sz="2400" b="1" kern="0" dirty="0">
              <a:latin typeface="+mn-lt"/>
              <a:ea typeface="+mj-ea"/>
              <a:cs typeface="+mj-cs"/>
            </a:endParaRPr>
          </a:p>
        </p:txBody>
      </p:sp>
      <p:sp>
        <p:nvSpPr>
          <p:cNvPr id="11273" name="TextBox 88"/>
          <p:cNvSpPr txBox="1">
            <a:spLocks noChangeArrowheads="1"/>
          </p:cNvSpPr>
          <p:nvPr/>
        </p:nvSpPr>
        <p:spPr bwMode="auto">
          <a:xfrm>
            <a:off x="0" y="5157788"/>
            <a:ext cx="9144000" cy="646331"/>
          </a:xfrm>
          <a:prstGeom prst="rect">
            <a:avLst/>
          </a:prstGeom>
          <a:noFill/>
          <a:ln w="9525">
            <a:noFill/>
            <a:miter lim="800000"/>
            <a:headEnd/>
            <a:tailEnd/>
          </a:ln>
        </p:spPr>
        <p:txBody>
          <a:bodyPr>
            <a:spAutoFit/>
          </a:bodyPr>
          <a:lstStyle/>
          <a:p>
            <a:pPr algn="ctr"/>
            <a:r>
              <a:rPr lang="en-CA" b="1" dirty="0">
                <a:solidFill>
                  <a:schemeClr val="tx2"/>
                </a:solidFill>
                <a:latin typeface="+mn-lt"/>
              </a:rPr>
              <a:t>The move from Code to FRPA has resulted in a </a:t>
            </a:r>
            <a:r>
              <a:rPr lang="en-CA" b="1" dirty="0" smtClean="0">
                <a:solidFill>
                  <a:schemeClr val="tx2"/>
                </a:solidFill>
                <a:latin typeface="+mn-lt"/>
              </a:rPr>
              <a:t>30% </a:t>
            </a:r>
            <a:r>
              <a:rPr lang="en-CA" b="1" dirty="0">
                <a:solidFill>
                  <a:schemeClr val="tx2"/>
                </a:solidFill>
                <a:latin typeface="+mn-lt"/>
              </a:rPr>
              <a:t>Improvement in achieving VQOs</a:t>
            </a:r>
            <a:r>
              <a:rPr lang="en-CA" dirty="0" smtClean="0">
                <a:solidFill>
                  <a:schemeClr val="tx2"/>
                </a:solidFill>
                <a:latin typeface="+mn-lt"/>
              </a:rPr>
              <a:t>.</a:t>
            </a:r>
          </a:p>
          <a:p>
            <a:pPr algn="ctr"/>
            <a:r>
              <a:rPr lang="en-CA" b="1" dirty="0" smtClean="0">
                <a:solidFill>
                  <a:schemeClr val="tx2"/>
                </a:solidFill>
              </a:rPr>
              <a:t>Provincial Average</a:t>
            </a:r>
            <a:r>
              <a:rPr lang="en-CA" b="1" dirty="0" smtClean="0">
                <a:solidFill>
                  <a:schemeClr val="tx2"/>
                </a:solidFill>
                <a:latin typeface="+mn-lt"/>
              </a:rPr>
              <a:t> 67%</a:t>
            </a:r>
            <a:endParaRPr lang="en-CA" b="1" dirty="0">
              <a:solidFill>
                <a:schemeClr val="tx2"/>
              </a:solidFill>
              <a:latin typeface="+mn-lt"/>
            </a:endParaRPr>
          </a:p>
        </p:txBody>
      </p:sp>
      <p:pic>
        <p:nvPicPr>
          <p:cNvPr id="11275" name="Picture 88"/>
          <p:cNvPicPr>
            <a:picLocks noChangeAspect="1" noChangeArrowheads="1"/>
          </p:cNvPicPr>
          <p:nvPr/>
        </p:nvPicPr>
        <p:blipFill>
          <a:blip r:embed="rId2" cstate="print"/>
          <a:srcRect/>
          <a:stretch>
            <a:fillRect/>
          </a:stretch>
        </p:blipFill>
        <p:spPr bwMode="auto">
          <a:xfrm>
            <a:off x="7885113" y="5876925"/>
            <a:ext cx="914400" cy="781050"/>
          </a:xfrm>
          <a:prstGeom prst="rect">
            <a:avLst/>
          </a:prstGeom>
          <a:noFill/>
          <a:ln w="9525">
            <a:noFill/>
            <a:miter lim="800000"/>
            <a:headEnd/>
            <a:tailEnd/>
          </a:ln>
        </p:spPr>
      </p:pic>
      <p:graphicFrame>
        <p:nvGraphicFramePr>
          <p:cNvPr id="12" name="Chart 11"/>
          <p:cNvGraphicFramePr/>
          <p:nvPr/>
        </p:nvGraphicFramePr>
        <p:xfrm>
          <a:off x="683568" y="2132856"/>
          <a:ext cx="3600400" cy="21602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Chart 12"/>
          <p:cNvGraphicFramePr/>
          <p:nvPr/>
        </p:nvGraphicFramePr>
        <p:xfrm>
          <a:off x="4716016" y="2132856"/>
          <a:ext cx="3600400" cy="2160240"/>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Rectangle 2"/>
          <p:cNvSpPr txBox="1">
            <a:spLocks noChangeArrowheads="1"/>
          </p:cNvSpPr>
          <p:nvPr/>
        </p:nvSpPr>
        <p:spPr bwMode="auto">
          <a:xfrm>
            <a:off x="827088" y="1501775"/>
            <a:ext cx="3744912" cy="1143000"/>
          </a:xfrm>
          <a:prstGeom prst="rect">
            <a:avLst/>
          </a:prstGeom>
          <a:ln>
            <a:miter lim="800000"/>
            <a:headEnd/>
            <a:tailEnd/>
          </a:ln>
        </p:spPr>
        <p:txBody>
          <a:bodyPr/>
          <a:lstStyle/>
          <a:p>
            <a:pPr algn="ctr">
              <a:defRPr/>
            </a:pPr>
            <a:r>
              <a:rPr lang="en-CA" sz="2400" b="1" kern="0" dirty="0">
                <a:latin typeface="+mn-lt"/>
                <a:ea typeface="+mj-ea"/>
                <a:cs typeface="+mj-cs"/>
              </a:rPr>
              <a:t>Code Results </a:t>
            </a:r>
            <a:r>
              <a:rPr lang="en-CA" sz="2400" b="1" kern="0" dirty="0" smtClean="0">
                <a:latin typeface="+mn-lt"/>
                <a:ea typeface="+mj-ea"/>
                <a:cs typeface="+mj-cs"/>
              </a:rPr>
              <a:t>WFP</a:t>
            </a:r>
            <a:endParaRPr lang="en-CA" sz="2400" b="1" kern="0" dirty="0">
              <a:latin typeface="+mn-lt"/>
              <a:ea typeface="+mj-ea"/>
              <a:cs typeface="+mj-cs"/>
            </a:endParaRPr>
          </a:p>
        </p:txBody>
      </p:sp>
      <p:sp>
        <p:nvSpPr>
          <p:cNvPr id="12291" name="Line 105"/>
          <p:cNvSpPr>
            <a:spLocks noChangeShapeType="1"/>
          </p:cNvSpPr>
          <p:nvPr/>
        </p:nvSpPr>
        <p:spPr bwMode="auto">
          <a:xfrm>
            <a:off x="395288" y="1196752"/>
            <a:ext cx="8424862" cy="0"/>
          </a:xfrm>
          <a:prstGeom prst="line">
            <a:avLst/>
          </a:prstGeom>
          <a:noFill/>
          <a:ln w="25400">
            <a:solidFill>
              <a:srgbClr val="FFC000"/>
            </a:solidFill>
            <a:round/>
            <a:headEnd/>
            <a:tailEnd/>
          </a:ln>
        </p:spPr>
        <p:txBody>
          <a:bodyPr/>
          <a:lstStyle/>
          <a:p>
            <a:endParaRPr lang="en-CA"/>
          </a:p>
        </p:txBody>
      </p:sp>
      <p:sp>
        <p:nvSpPr>
          <p:cNvPr id="81" name="Rectangle 2"/>
          <p:cNvSpPr txBox="1">
            <a:spLocks noChangeArrowheads="1"/>
          </p:cNvSpPr>
          <p:nvPr/>
        </p:nvSpPr>
        <p:spPr bwMode="auto">
          <a:xfrm>
            <a:off x="5076825" y="1484313"/>
            <a:ext cx="3313113" cy="649287"/>
          </a:xfrm>
          <a:prstGeom prst="rect">
            <a:avLst/>
          </a:prstGeom>
          <a:ln>
            <a:miter lim="800000"/>
            <a:headEnd/>
            <a:tailEnd/>
          </a:ln>
        </p:spPr>
        <p:txBody>
          <a:bodyPr/>
          <a:lstStyle/>
          <a:p>
            <a:pPr algn="ctr">
              <a:defRPr/>
            </a:pPr>
            <a:r>
              <a:rPr lang="en-CA" sz="2400" b="1" kern="0" dirty="0">
                <a:latin typeface="+mn-lt"/>
                <a:ea typeface="+mj-ea"/>
                <a:cs typeface="+mj-cs"/>
              </a:rPr>
              <a:t>FRPA Results </a:t>
            </a:r>
            <a:r>
              <a:rPr lang="en-CA" sz="2400" b="1" kern="0" dirty="0" smtClean="0">
                <a:latin typeface="+mn-lt"/>
                <a:ea typeface="+mj-ea"/>
                <a:cs typeface="+mj-cs"/>
              </a:rPr>
              <a:t>WFP</a:t>
            </a:r>
            <a:endParaRPr lang="en-CA" sz="2400" b="1" kern="0" dirty="0">
              <a:latin typeface="+mn-lt"/>
              <a:ea typeface="+mj-ea"/>
              <a:cs typeface="+mj-cs"/>
            </a:endParaRPr>
          </a:p>
        </p:txBody>
      </p:sp>
      <p:sp>
        <p:nvSpPr>
          <p:cNvPr id="88" name="Rectangle 11"/>
          <p:cNvSpPr>
            <a:spLocks noGrp="1" noChangeArrowheads="1"/>
          </p:cNvSpPr>
          <p:nvPr>
            <p:ph type="title"/>
          </p:nvPr>
        </p:nvSpPr>
        <p:spPr bwMode="auto">
          <a:xfrm>
            <a:off x="0" y="260648"/>
            <a:ext cx="9144000" cy="783431"/>
          </a:xfrm>
          <a:ln>
            <a:miter lim="800000"/>
            <a:headEnd/>
            <a:tailEnd/>
          </a:ln>
        </p:spPr>
        <p:txBody>
          <a:bodyPr vert="horz" wrap="square" lIns="91440" tIns="45720" rIns="91440" bIns="45720" numCol="1" anchor="t" anchorCtr="0" compatLnSpc="1">
            <a:prstTxWarp prst="textNoShape">
              <a:avLst/>
            </a:prstTxWarp>
          </a:bodyPr>
          <a:lstStyle/>
          <a:p>
            <a:pPr eaLnBrk="1" hangingPunct="1">
              <a:defRPr/>
            </a:pPr>
            <a:r>
              <a:rPr lang="en-CA" sz="3600" b="1" dirty="0" smtClean="0">
                <a:latin typeface="+mn-lt"/>
              </a:rPr>
              <a:t>Code - FRPA Comparison </a:t>
            </a:r>
          </a:p>
        </p:txBody>
      </p:sp>
      <p:sp>
        <p:nvSpPr>
          <p:cNvPr id="12294" name="Text Box 154"/>
          <p:cNvSpPr txBox="1">
            <a:spLocks noChangeArrowheads="1"/>
          </p:cNvSpPr>
          <p:nvPr/>
        </p:nvSpPr>
        <p:spPr bwMode="auto">
          <a:xfrm>
            <a:off x="4878512" y="4770667"/>
            <a:ext cx="3941960" cy="461665"/>
          </a:xfrm>
          <a:prstGeom prst="rect">
            <a:avLst/>
          </a:prstGeom>
          <a:noFill/>
          <a:ln w="9525">
            <a:noFill/>
            <a:miter lim="800000"/>
            <a:headEnd/>
            <a:tailEnd/>
          </a:ln>
        </p:spPr>
        <p:txBody>
          <a:bodyPr wrap="square">
            <a:spAutoFit/>
          </a:bodyPr>
          <a:lstStyle/>
          <a:p>
            <a:pPr>
              <a:spcBef>
                <a:spcPct val="50000"/>
              </a:spcBef>
            </a:pPr>
            <a:r>
              <a:rPr lang="en-CA" sz="1200" b="1" dirty="0">
                <a:latin typeface="Arial" charset="0"/>
              </a:rPr>
              <a:t>Modification is achieved 75% of the time while </a:t>
            </a:r>
            <a:r>
              <a:rPr lang="en-CA" sz="1200" b="1" dirty="0" smtClean="0">
                <a:latin typeface="Arial" charset="0"/>
              </a:rPr>
              <a:t>Partial </a:t>
            </a:r>
            <a:r>
              <a:rPr lang="en-CA" sz="1200" b="1" dirty="0">
                <a:latin typeface="Arial" charset="0"/>
              </a:rPr>
              <a:t>Retention is achieved </a:t>
            </a:r>
            <a:r>
              <a:rPr lang="en-CA" sz="1200" b="1" dirty="0" smtClean="0">
                <a:latin typeface="Arial" charset="0"/>
              </a:rPr>
              <a:t>75% </a:t>
            </a:r>
            <a:r>
              <a:rPr lang="en-CA" sz="1200" b="1" dirty="0">
                <a:latin typeface="Arial" charset="0"/>
              </a:rPr>
              <a:t>of the time</a:t>
            </a:r>
            <a:r>
              <a:rPr lang="en-CA" sz="1200" b="1" dirty="0" smtClean="0">
                <a:latin typeface="Arial" charset="0"/>
              </a:rPr>
              <a:t>.</a:t>
            </a:r>
            <a:endParaRPr lang="en-CA" sz="1200" b="1" dirty="0">
              <a:latin typeface="Arial" charset="0"/>
            </a:endParaRPr>
          </a:p>
        </p:txBody>
      </p:sp>
      <p:pic>
        <p:nvPicPr>
          <p:cNvPr id="12297" name="Picture 88"/>
          <p:cNvPicPr>
            <a:picLocks noChangeAspect="1" noChangeArrowheads="1"/>
          </p:cNvPicPr>
          <p:nvPr/>
        </p:nvPicPr>
        <p:blipFill>
          <a:blip r:embed="rId3" cstate="print"/>
          <a:srcRect/>
          <a:stretch>
            <a:fillRect/>
          </a:stretch>
        </p:blipFill>
        <p:spPr bwMode="auto">
          <a:xfrm>
            <a:off x="7885113" y="5876925"/>
            <a:ext cx="914400" cy="781050"/>
          </a:xfrm>
          <a:prstGeom prst="rect">
            <a:avLst/>
          </a:prstGeom>
          <a:noFill/>
          <a:ln w="9525">
            <a:noFill/>
            <a:miter lim="800000"/>
            <a:headEnd/>
            <a:tailEnd/>
          </a:ln>
        </p:spPr>
      </p:pic>
      <p:sp>
        <p:nvSpPr>
          <p:cNvPr id="12299" name="Text Box 154"/>
          <p:cNvSpPr txBox="1">
            <a:spLocks noChangeArrowheads="1"/>
          </p:cNvSpPr>
          <p:nvPr/>
        </p:nvSpPr>
        <p:spPr bwMode="auto">
          <a:xfrm>
            <a:off x="323528" y="4746446"/>
            <a:ext cx="4427537" cy="461665"/>
          </a:xfrm>
          <a:prstGeom prst="rect">
            <a:avLst/>
          </a:prstGeom>
          <a:noFill/>
          <a:ln w="9525">
            <a:noFill/>
            <a:miter lim="800000"/>
            <a:headEnd/>
            <a:tailEnd/>
          </a:ln>
        </p:spPr>
        <p:txBody>
          <a:bodyPr>
            <a:spAutoFit/>
          </a:bodyPr>
          <a:lstStyle/>
          <a:p>
            <a:pPr>
              <a:spcBef>
                <a:spcPct val="50000"/>
              </a:spcBef>
            </a:pPr>
            <a:r>
              <a:rPr lang="en-CA" sz="1200" b="1" dirty="0">
                <a:latin typeface="Arial" charset="0"/>
              </a:rPr>
              <a:t>Modification was achieved </a:t>
            </a:r>
            <a:r>
              <a:rPr lang="en-CA" sz="1200" b="1" dirty="0" smtClean="0">
                <a:latin typeface="Arial" charset="0"/>
              </a:rPr>
              <a:t>67% </a:t>
            </a:r>
            <a:r>
              <a:rPr lang="en-CA" sz="1200" b="1" dirty="0">
                <a:latin typeface="Arial" charset="0"/>
              </a:rPr>
              <a:t>of the time while Partial Retention </a:t>
            </a:r>
            <a:r>
              <a:rPr lang="en-CA" sz="1200" b="1" dirty="0" smtClean="0">
                <a:latin typeface="Arial" charset="0"/>
              </a:rPr>
              <a:t>was </a:t>
            </a:r>
            <a:r>
              <a:rPr lang="en-CA" sz="1200" b="1" dirty="0">
                <a:latin typeface="Arial" charset="0"/>
              </a:rPr>
              <a:t>achieved  </a:t>
            </a:r>
            <a:r>
              <a:rPr lang="en-CA" sz="1200" b="1" dirty="0" smtClean="0">
                <a:latin typeface="Arial" charset="0"/>
              </a:rPr>
              <a:t>44% </a:t>
            </a:r>
            <a:r>
              <a:rPr lang="en-CA" sz="1200" b="1" dirty="0">
                <a:latin typeface="Arial" charset="0"/>
              </a:rPr>
              <a:t>of the time. </a:t>
            </a:r>
          </a:p>
        </p:txBody>
      </p:sp>
      <p:graphicFrame>
        <p:nvGraphicFramePr>
          <p:cNvPr id="11" name="Chart 10"/>
          <p:cNvGraphicFramePr/>
          <p:nvPr/>
        </p:nvGraphicFramePr>
        <p:xfrm>
          <a:off x="323528" y="2132856"/>
          <a:ext cx="4176464" cy="2438201"/>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Chart 11"/>
          <p:cNvGraphicFramePr/>
          <p:nvPr/>
        </p:nvGraphicFramePr>
        <p:xfrm>
          <a:off x="4644008" y="2132856"/>
          <a:ext cx="4176464" cy="2448272"/>
        </p:xfrm>
        <a:graphic>
          <a:graphicData uri="http://schemas.openxmlformats.org/drawingml/2006/chart">
            <c:chart xmlns:c="http://schemas.openxmlformats.org/drawingml/2006/chart" xmlns:r="http://schemas.openxmlformats.org/officeDocument/2006/relationships" r:id="rId5"/>
          </a:graphicData>
        </a:graphic>
      </p:graphicFrame>
      <p:sp>
        <p:nvSpPr>
          <p:cNvPr id="13" name="Rectangle 12"/>
          <p:cNvSpPr/>
          <p:nvPr/>
        </p:nvSpPr>
        <p:spPr>
          <a:xfrm>
            <a:off x="0" y="5445224"/>
            <a:ext cx="9144000" cy="923330"/>
          </a:xfrm>
          <a:prstGeom prst="rect">
            <a:avLst/>
          </a:prstGeom>
        </p:spPr>
        <p:txBody>
          <a:bodyPr wrap="square">
            <a:spAutoFit/>
          </a:bodyPr>
          <a:lstStyle/>
          <a:p>
            <a:pPr algn="ctr"/>
            <a:r>
              <a:rPr lang="en-CA" b="1" dirty="0" smtClean="0">
                <a:solidFill>
                  <a:schemeClr val="tx2"/>
                </a:solidFill>
              </a:rPr>
              <a:t>Considerable </a:t>
            </a:r>
            <a:r>
              <a:rPr lang="en-CA" b="1" dirty="0" smtClean="0">
                <a:solidFill>
                  <a:schemeClr val="tx2"/>
                </a:solidFill>
              </a:rPr>
              <a:t>improvement in achieving all VQO classes</a:t>
            </a:r>
            <a:r>
              <a:rPr lang="en-CA" b="1" dirty="0" smtClean="0">
                <a:solidFill>
                  <a:schemeClr val="tx2"/>
                </a:solidFill>
              </a:rPr>
              <a:t>.</a:t>
            </a:r>
          </a:p>
          <a:p>
            <a:pPr algn="ctr"/>
            <a:r>
              <a:rPr lang="en-CA" b="1" dirty="0" smtClean="0">
                <a:solidFill>
                  <a:schemeClr val="tx2"/>
                </a:solidFill>
              </a:rPr>
              <a:t>Provincial Average for Partial Retention 67%</a:t>
            </a:r>
          </a:p>
          <a:p>
            <a:pPr algn="ctr"/>
            <a:r>
              <a:rPr lang="en-CA" b="1" dirty="0" smtClean="0">
                <a:solidFill>
                  <a:schemeClr val="tx2"/>
                </a:solidFill>
              </a:rPr>
              <a:t>f</a:t>
            </a:r>
            <a:r>
              <a:rPr lang="en-CA" b="1" dirty="0" smtClean="0">
                <a:solidFill>
                  <a:schemeClr val="tx2"/>
                </a:solidFill>
              </a:rPr>
              <a:t>or Retention 46%</a:t>
            </a:r>
            <a:endParaRPr lang="en-CA" dirty="0">
              <a:solidFill>
                <a:schemeClr val="tx2"/>
              </a:solidFill>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Rectangle 2"/>
          <p:cNvSpPr txBox="1">
            <a:spLocks noChangeArrowheads="1"/>
          </p:cNvSpPr>
          <p:nvPr/>
        </p:nvSpPr>
        <p:spPr bwMode="auto">
          <a:xfrm>
            <a:off x="862013" y="1485900"/>
            <a:ext cx="3422650" cy="935038"/>
          </a:xfrm>
          <a:prstGeom prst="rect">
            <a:avLst/>
          </a:prstGeom>
          <a:ln>
            <a:miter lim="800000"/>
            <a:headEnd/>
            <a:tailEnd/>
          </a:ln>
        </p:spPr>
        <p:txBody>
          <a:bodyPr/>
          <a:lstStyle/>
          <a:p>
            <a:pPr algn="ctr">
              <a:defRPr/>
            </a:pPr>
            <a:r>
              <a:rPr lang="en-CA" sz="2400" b="1" kern="0" dirty="0">
                <a:latin typeface="+mn-lt"/>
                <a:ea typeface="+mj-ea"/>
                <a:cs typeface="+mj-cs"/>
              </a:rPr>
              <a:t>Code Results </a:t>
            </a:r>
            <a:r>
              <a:rPr lang="en-CA" sz="2400" b="1" kern="0" dirty="0" smtClean="0">
                <a:latin typeface="+mn-lt"/>
                <a:ea typeface="+mj-ea"/>
                <a:cs typeface="+mj-cs"/>
              </a:rPr>
              <a:t>WFP</a:t>
            </a:r>
            <a:endParaRPr lang="en-CA" sz="2400" b="1" kern="0" dirty="0">
              <a:latin typeface="+mn-lt"/>
              <a:ea typeface="+mj-ea"/>
              <a:cs typeface="+mj-cs"/>
            </a:endParaRPr>
          </a:p>
        </p:txBody>
      </p:sp>
      <p:sp>
        <p:nvSpPr>
          <p:cNvPr id="13315" name="Line 105"/>
          <p:cNvSpPr>
            <a:spLocks noChangeShapeType="1"/>
          </p:cNvSpPr>
          <p:nvPr/>
        </p:nvSpPr>
        <p:spPr bwMode="auto">
          <a:xfrm>
            <a:off x="395288" y="1268413"/>
            <a:ext cx="8424862" cy="0"/>
          </a:xfrm>
          <a:prstGeom prst="line">
            <a:avLst/>
          </a:prstGeom>
          <a:noFill/>
          <a:ln w="25400">
            <a:solidFill>
              <a:srgbClr val="FFC000"/>
            </a:solidFill>
            <a:round/>
            <a:headEnd/>
            <a:tailEnd/>
          </a:ln>
        </p:spPr>
        <p:txBody>
          <a:bodyPr/>
          <a:lstStyle/>
          <a:p>
            <a:endParaRPr lang="en-CA"/>
          </a:p>
        </p:txBody>
      </p:sp>
      <p:sp>
        <p:nvSpPr>
          <p:cNvPr id="13316" name="Text Box 8"/>
          <p:cNvSpPr txBox="1">
            <a:spLocks noChangeArrowheads="1"/>
          </p:cNvSpPr>
          <p:nvPr/>
        </p:nvSpPr>
        <p:spPr bwMode="auto">
          <a:xfrm>
            <a:off x="929464" y="4365104"/>
            <a:ext cx="3313112" cy="523875"/>
          </a:xfrm>
          <a:prstGeom prst="rect">
            <a:avLst/>
          </a:prstGeom>
          <a:noFill/>
          <a:ln w="9525">
            <a:noFill/>
            <a:miter lim="800000"/>
            <a:headEnd/>
            <a:tailEnd/>
          </a:ln>
        </p:spPr>
        <p:txBody>
          <a:bodyPr>
            <a:spAutoFit/>
          </a:bodyPr>
          <a:lstStyle/>
          <a:p>
            <a:pPr>
              <a:spcBef>
                <a:spcPct val="50000"/>
              </a:spcBef>
            </a:pPr>
            <a:r>
              <a:rPr lang="en-CA" sz="1400" b="1" dirty="0"/>
              <a:t>Good visual design was achieved on </a:t>
            </a:r>
            <a:r>
              <a:rPr lang="en-CA" sz="1400" b="1" dirty="0" smtClean="0"/>
              <a:t>30% </a:t>
            </a:r>
            <a:r>
              <a:rPr lang="en-CA" sz="1400" b="1" dirty="0"/>
              <a:t>of the samples. </a:t>
            </a:r>
          </a:p>
        </p:txBody>
      </p:sp>
      <p:sp>
        <p:nvSpPr>
          <p:cNvPr id="13317" name="Text Box 8"/>
          <p:cNvSpPr txBox="1">
            <a:spLocks noChangeArrowheads="1"/>
          </p:cNvSpPr>
          <p:nvPr/>
        </p:nvSpPr>
        <p:spPr bwMode="auto">
          <a:xfrm>
            <a:off x="4716017" y="4365104"/>
            <a:ext cx="3384926" cy="523875"/>
          </a:xfrm>
          <a:prstGeom prst="rect">
            <a:avLst/>
          </a:prstGeom>
          <a:noFill/>
          <a:ln w="9525">
            <a:noFill/>
            <a:miter lim="800000"/>
            <a:headEnd/>
            <a:tailEnd/>
          </a:ln>
        </p:spPr>
        <p:txBody>
          <a:bodyPr wrap="square">
            <a:spAutoFit/>
          </a:bodyPr>
          <a:lstStyle/>
          <a:p>
            <a:pPr>
              <a:spcBef>
                <a:spcPct val="50000"/>
              </a:spcBef>
            </a:pPr>
            <a:r>
              <a:rPr lang="en-CA" sz="1400" b="1" dirty="0"/>
              <a:t>Good visual design was achieved on </a:t>
            </a:r>
            <a:r>
              <a:rPr lang="en-CA" sz="1400" b="1" dirty="0" smtClean="0"/>
              <a:t>25% </a:t>
            </a:r>
            <a:r>
              <a:rPr lang="en-CA" sz="1400" b="1" dirty="0"/>
              <a:t>of the samples.</a:t>
            </a:r>
          </a:p>
        </p:txBody>
      </p:sp>
      <p:sp>
        <p:nvSpPr>
          <p:cNvPr id="86" name="Rectangle 2"/>
          <p:cNvSpPr txBox="1">
            <a:spLocks noChangeArrowheads="1"/>
          </p:cNvSpPr>
          <p:nvPr/>
        </p:nvSpPr>
        <p:spPr bwMode="auto">
          <a:xfrm>
            <a:off x="0" y="5158134"/>
            <a:ext cx="9144000" cy="719138"/>
          </a:xfrm>
          <a:prstGeom prst="rect">
            <a:avLst/>
          </a:prstGeom>
          <a:ln>
            <a:miter lim="800000"/>
            <a:headEnd/>
            <a:tailEnd/>
          </a:ln>
        </p:spPr>
        <p:txBody>
          <a:bodyPr/>
          <a:lstStyle/>
          <a:p>
            <a:pPr algn="ctr">
              <a:defRPr/>
            </a:pPr>
            <a:r>
              <a:rPr lang="en-CA" sz="1800" b="1" kern="0" dirty="0" smtClean="0">
                <a:solidFill>
                  <a:schemeClr val="tx2"/>
                </a:solidFill>
                <a:latin typeface="+mn-lt"/>
                <a:ea typeface="+mj-ea"/>
                <a:cs typeface="+mj-cs"/>
              </a:rPr>
              <a:t>Visual Design has stayed about the </a:t>
            </a:r>
            <a:r>
              <a:rPr lang="en-CA" sz="1800" b="1" kern="0" dirty="0" smtClean="0">
                <a:solidFill>
                  <a:schemeClr val="tx2"/>
                </a:solidFill>
                <a:latin typeface="+mn-lt"/>
                <a:ea typeface="+mj-ea"/>
                <a:cs typeface="+mj-cs"/>
              </a:rPr>
              <a:t>same, but is behind</a:t>
            </a:r>
          </a:p>
          <a:p>
            <a:pPr algn="ctr">
              <a:defRPr/>
            </a:pPr>
            <a:r>
              <a:rPr lang="en-CA" b="1" kern="0" dirty="0" smtClean="0">
                <a:solidFill>
                  <a:schemeClr val="tx2"/>
                </a:solidFill>
                <a:ea typeface="+mj-ea"/>
                <a:cs typeface="+mj-cs"/>
              </a:rPr>
              <a:t>p</a:t>
            </a:r>
            <a:r>
              <a:rPr lang="en-CA" b="1" kern="0" dirty="0" smtClean="0">
                <a:solidFill>
                  <a:schemeClr val="tx2"/>
                </a:solidFill>
                <a:ea typeface="+mj-ea"/>
                <a:cs typeface="+mj-cs"/>
              </a:rPr>
              <a:t>rovincial average 37%.</a:t>
            </a:r>
            <a:endParaRPr lang="en-CA" sz="1800" b="1" kern="0" dirty="0">
              <a:solidFill>
                <a:schemeClr val="tx2"/>
              </a:solidFill>
              <a:latin typeface="+mn-lt"/>
              <a:ea typeface="+mj-ea"/>
              <a:cs typeface="+mj-cs"/>
            </a:endParaRPr>
          </a:p>
        </p:txBody>
      </p:sp>
      <p:sp>
        <p:nvSpPr>
          <p:cNvPr id="87" name="Rectangle 2"/>
          <p:cNvSpPr txBox="1">
            <a:spLocks noChangeArrowheads="1"/>
          </p:cNvSpPr>
          <p:nvPr/>
        </p:nvSpPr>
        <p:spPr bwMode="auto">
          <a:xfrm>
            <a:off x="4932363" y="1506538"/>
            <a:ext cx="3311525" cy="1081087"/>
          </a:xfrm>
          <a:prstGeom prst="rect">
            <a:avLst/>
          </a:prstGeom>
          <a:ln>
            <a:miter lim="800000"/>
            <a:headEnd/>
            <a:tailEnd/>
          </a:ln>
        </p:spPr>
        <p:txBody>
          <a:bodyPr/>
          <a:lstStyle/>
          <a:p>
            <a:pPr algn="ctr">
              <a:defRPr/>
            </a:pPr>
            <a:r>
              <a:rPr lang="en-CA" sz="2400" b="1" kern="0" dirty="0">
                <a:latin typeface="+mn-lt"/>
                <a:ea typeface="+mj-ea"/>
                <a:cs typeface="+mj-cs"/>
              </a:rPr>
              <a:t>FRPA Results </a:t>
            </a:r>
            <a:r>
              <a:rPr lang="en-CA" sz="2400" b="1" kern="0" dirty="0" smtClean="0">
                <a:latin typeface="+mn-lt"/>
                <a:ea typeface="+mj-ea"/>
                <a:cs typeface="+mj-cs"/>
              </a:rPr>
              <a:t> WFP</a:t>
            </a:r>
            <a:endParaRPr lang="en-CA" sz="2400" b="1" kern="0" dirty="0">
              <a:latin typeface="+mn-lt"/>
              <a:ea typeface="+mj-ea"/>
              <a:cs typeface="+mj-cs"/>
            </a:endParaRPr>
          </a:p>
        </p:txBody>
      </p:sp>
      <p:sp>
        <p:nvSpPr>
          <p:cNvPr id="92" name="Rectangle 11"/>
          <p:cNvSpPr>
            <a:spLocks noGrp="1" noChangeArrowheads="1"/>
          </p:cNvSpPr>
          <p:nvPr>
            <p:ph type="title"/>
          </p:nvPr>
        </p:nvSpPr>
        <p:spPr bwMode="auto">
          <a:xfrm>
            <a:off x="395288" y="274638"/>
            <a:ext cx="8424862" cy="1143000"/>
          </a:xfrm>
          <a:ln>
            <a:miter lim="800000"/>
            <a:headEnd/>
            <a:tailEnd/>
          </a:ln>
        </p:spPr>
        <p:txBody>
          <a:bodyPr vert="horz" wrap="square" lIns="91440" tIns="45720" rIns="91440" bIns="45720" numCol="1" anchor="t" anchorCtr="0" compatLnSpc="1">
            <a:prstTxWarp prst="textNoShape">
              <a:avLst/>
            </a:prstTxWarp>
          </a:bodyPr>
          <a:lstStyle/>
          <a:p>
            <a:pPr eaLnBrk="1" hangingPunct="1">
              <a:defRPr/>
            </a:pPr>
            <a:r>
              <a:rPr lang="en-CA" sz="3600" b="1" dirty="0" smtClean="0">
                <a:latin typeface="+mn-lt"/>
              </a:rPr>
              <a:t>Code - FRPA Comparison </a:t>
            </a:r>
          </a:p>
        </p:txBody>
      </p:sp>
      <p:pic>
        <p:nvPicPr>
          <p:cNvPr id="13323" name="Picture 88"/>
          <p:cNvPicPr>
            <a:picLocks noChangeAspect="1" noChangeArrowheads="1"/>
          </p:cNvPicPr>
          <p:nvPr/>
        </p:nvPicPr>
        <p:blipFill>
          <a:blip r:embed="rId3" cstate="print"/>
          <a:srcRect/>
          <a:stretch>
            <a:fillRect/>
          </a:stretch>
        </p:blipFill>
        <p:spPr bwMode="auto">
          <a:xfrm>
            <a:off x="7885113" y="5876925"/>
            <a:ext cx="914400" cy="781050"/>
          </a:xfrm>
          <a:prstGeom prst="rect">
            <a:avLst/>
          </a:prstGeom>
          <a:noFill/>
          <a:ln w="9525">
            <a:noFill/>
            <a:miter lim="800000"/>
            <a:headEnd/>
            <a:tailEnd/>
          </a:ln>
        </p:spPr>
      </p:pic>
      <p:graphicFrame>
        <p:nvGraphicFramePr>
          <p:cNvPr id="12" name="Chart 11"/>
          <p:cNvGraphicFramePr/>
          <p:nvPr/>
        </p:nvGraphicFramePr>
        <p:xfrm>
          <a:off x="899592" y="2060848"/>
          <a:ext cx="3325168" cy="216024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Chart 12"/>
          <p:cNvGraphicFramePr/>
          <p:nvPr/>
        </p:nvGraphicFramePr>
        <p:xfrm>
          <a:off x="4716016" y="2060848"/>
          <a:ext cx="3384376" cy="2186360"/>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Rectangle 2"/>
          <p:cNvSpPr txBox="1">
            <a:spLocks noChangeArrowheads="1"/>
          </p:cNvSpPr>
          <p:nvPr/>
        </p:nvSpPr>
        <p:spPr bwMode="auto">
          <a:xfrm>
            <a:off x="827088" y="1557338"/>
            <a:ext cx="3240087" cy="1143000"/>
          </a:xfrm>
          <a:prstGeom prst="rect">
            <a:avLst/>
          </a:prstGeom>
          <a:ln>
            <a:miter lim="800000"/>
            <a:headEnd/>
            <a:tailEnd/>
          </a:ln>
        </p:spPr>
        <p:txBody>
          <a:bodyPr/>
          <a:lstStyle/>
          <a:p>
            <a:pPr algn="ctr">
              <a:defRPr/>
            </a:pPr>
            <a:r>
              <a:rPr lang="en-CA" sz="2400" b="1" kern="0" dirty="0">
                <a:latin typeface="+mn-lt"/>
                <a:ea typeface="+mj-ea"/>
                <a:cs typeface="+mj-cs"/>
              </a:rPr>
              <a:t>Code Results</a:t>
            </a:r>
          </a:p>
        </p:txBody>
      </p:sp>
      <p:sp>
        <p:nvSpPr>
          <p:cNvPr id="14339" name="Line 105"/>
          <p:cNvSpPr>
            <a:spLocks noChangeShapeType="1"/>
          </p:cNvSpPr>
          <p:nvPr/>
        </p:nvSpPr>
        <p:spPr bwMode="auto">
          <a:xfrm>
            <a:off x="395288" y="1196752"/>
            <a:ext cx="8424862" cy="0"/>
          </a:xfrm>
          <a:prstGeom prst="line">
            <a:avLst/>
          </a:prstGeom>
          <a:noFill/>
          <a:ln w="25400">
            <a:solidFill>
              <a:srgbClr val="FFCC00"/>
            </a:solidFill>
            <a:round/>
            <a:headEnd/>
            <a:tailEnd/>
          </a:ln>
        </p:spPr>
        <p:txBody>
          <a:bodyPr/>
          <a:lstStyle/>
          <a:p>
            <a:endParaRPr lang="en-CA"/>
          </a:p>
        </p:txBody>
      </p:sp>
      <p:sp>
        <p:nvSpPr>
          <p:cNvPr id="87" name="Rectangle 86"/>
          <p:cNvSpPr/>
          <p:nvPr/>
        </p:nvSpPr>
        <p:spPr>
          <a:xfrm>
            <a:off x="957263" y="4222750"/>
            <a:ext cx="3326705" cy="707886"/>
          </a:xfrm>
          <a:prstGeom prst="rect">
            <a:avLst/>
          </a:prstGeom>
        </p:spPr>
        <p:txBody>
          <a:bodyPr wrap="square">
            <a:spAutoFit/>
          </a:bodyPr>
          <a:lstStyle/>
          <a:p>
            <a:pPr>
              <a:defRPr/>
            </a:pPr>
            <a:r>
              <a:rPr lang="en-CA" sz="1400" b="1" dirty="0" smtClean="0">
                <a:latin typeface="+mn-lt"/>
                <a:cs typeface="+mn-cs"/>
              </a:rPr>
              <a:t>35% </a:t>
            </a:r>
            <a:r>
              <a:rPr lang="en-CA" sz="1400" b="1" dirty="0">
                <a:latin typeface="+mn-lt"/>
                <a:cs typeface="+mn-cs"/>
              </a:rPr>
              <a:t>of the openings sampled contained </a:t>
            </a:r>
            <a:endParaRPr lang="en-CA" sz="1400" b="1" dirty="0" smtClean="0">
              <a:latin typeface="+mn-lt"/>
              <a:cs typeface="+mn-cs"/>
            </a:endParaRPr>
          </a:p>
          <a:p>
            <a:pPr>
              <a:defRPr/>
            </a:pPr>
            <a:r>
              <a:rPr lang="en-CA" sz="1400" b="1" dirty="0" smtClean="0">
                <a:latin typeface="+mn-lt"/>
                <a:cs typeface="+mn-cs"/>
              </a:rPr>
              <a:t>Moderate amounts of tree </a:t>
            </a:r>
            <a:r>
              <a:rPr lang="en-CA" sz="1400" b="1" dirty="0">
                <a:latin typeface="+mn-lt"/>
                <a:cs typeface="+mn-cs"/>
              </a:rPr>
              <a:t>retention</a:t>
            </a:r>
            <a:r>
              <a:rPr lang="en-CA" sz="1400" b="1" dirty="0" smtClean="0"/>
              <a:t>. </a:t>
            </a:r>
          </a:p>
          <a:p>
            <a:pPr>
              <a:defRPr/>
            </a:pPr>
            <a:r>
              <a:rPr lang="en-CA" sz="1200" b="1" dirty="0" smtClean="0"/>
              <a:t>(Poor = 15% or less. Moderate is 15-22%)</a:t>
            </a:r>
            <a:endParaRPr lang="en-CA" sz="1200" b="1" dirty="0">
              <a:latin typeface="+mn-lt"/>
              <a:cs typeface="+mn-cs"/>
            </a:endParaRPr>
          </a:p>
        </p:txBody>
      </p:sp>
      <p:sp>
        <p:nvSpPr>
          <p:cNvPr id="81" name="Rectangle 2"/>
          <p:cNvSpPr txBox="1">
            <a:spLocks noChangeArrowheads="1"/>
          </p:cNvSpPr>
          <p:nvPr/>
        </p:nvSpPr>
        <p:spPr bwMode="auto">
          <a:xfrm>
            <a:off x="5076825" y="1508125"/>
            <a:ext cx="3240088" cy="1079500"/>
          </a:xfrm>
          <a:prstGeom prst="rect">
            <a:avLst/>
          </a:prstGeom>
          <a:ln>
            <a:miter lim="800000"/>
            <a:headEnd/>
            <a:tailEnd/>
          </a:ln>
        </p:spPr>
        <p:txBody>
          <a:bodyPr/>
          <a:lstStyle/>
          <a:p>
            <a:pPr algn="ctr">
              <a:defRPr/>
            </a:pPr>
            <a:r>
              <a:rPr lang="en-CA" sz="2400" b="1" kern="0" dirty="0">
                <a:latin typeface="+mn-lt"/>
                <a:ea typeface="+mj-ea"/>
                <a:cs typeface="+mj-cs"/>
              </a:rPr>
              <a:t>FRPA Results</a:t>
            </a:r>
          </a:p>
        </p:txBody>
      </p:sp>
      <p:sp>
        <p:nvSpPr>
          <p:cNvPr id="88" name="Rectangle 11"/>
          <p:cNvSpPr>
            <a:spLocks noGrp="1" noChangeArrowheads="1"/>
          </p:cNvSpPr>
          <p:nvPr>
            <p:ph type="title"/>
          </p:nvPr>
        </p:nvSpPr>
        <p:spPr bwMode="auto">
          <a:xfrm>
            <a:off x="395288" y="274638"/>
            <a:ext cx="8424862" cy="1143000"/>
          </a:xfrm>
          <a:ln>
            <a:miter lim="800000"/>
            <a:headEnd/>
            <a:tailEnd/>
          </a:ln>
        </p:spPr>
        <p:txBody>
          <a:bodyPr vert="horz" wrap="square" lIns="91440" tIns="45720" rIns="91440" bIns="45720" numCol="1" anchor="t" anchorCtr="0" compatLnSpc="1">
            <a:prstTxWarp prst="textNoShape">
              <a:avLst/>
            </a:prstTxWarp>
          </a:bodyPr>
          <a:lstStyle/>
          <a:p>
            <a:pPr eaLnBrk="1" hangingPunct="1">
              <a:defRPr/>
            </a:pPr>
            <a:r>
              <a:rPr lang="en-CA" sz="3600" b="1" dirty="0" smtClean="0">
                <a:latin typeface="+mn-lt"/>
              </a:rPr>
              <a:t>Code - FRPA Comparison </a:t>
            </a:r>
          </a:p>
        </p:txBody>
      </p:sp>
      <p:sp>
        <p:nvSpPr>
          <p:cNvPr id="83" name="Rectangle 82"/>
          <p:cNvSpPr/>
          <p:nvPr/>
        </p:nvSpPr>
        <p:spPr>
          <a:xfrm>
            <a:off x="4994275" y="4232275"/>
            <a:ext cx="3681413" cy="523875"/>
          </a:xfrm>
          <a:prstGeom prst="rect">
            <a:avLst/>
          </a:prstGeom>
        </p:spPr>
        <p:txBody>
          <a:bodyPr>
            <a:spAutoFit/>
          </a:bodyPr>
          <a:lstStyle/>
          <a:p>
            <a:pPr>
              <a:defRPr/>
            </a:pPr>
            <a:r>
              <a:rPr lang="en-CA" sz="1400" b="1" dirty="0">
                <a:latin typeface="+mn-lt"/>
                <a:cs typeface="+mn-cs"/>
              </a:rPr>
              <a:t>100% of the openings sampled contained less than 15 % tree retention.</a:t>
            </a:r>
          </a:p>
        </p:txBody>
      </p:sp>
      <p:sp>
        <p:nvSpPr>
          <p:cNvPr id="85" name="Rectangle 2"/>
          <p:cNvSpPr txBox="1">
            <a:spLocks noChangeArrowheads="1"/>
          </p:cNvSpPr>
          <p:nvPr/>
        </p:nvSpPr>
        <p:spPr bwMode="auto">
          <a:xfrm>
            <a:off x="0" y="4984985"/>
            <a:ext cx="9144000" cy="576262"/>
          </a:xfrm>
          <a:prstGeom prst="rect">
            <a:avLst/>
          </a:prstGeom>
          <a:ln>
            <a:miter lim="800000"/>
            <a:headEnd/>
            <a:tailEnd/>
          </a:ln>
        </p:spPr>
        <p:txBody>
          <a:bodyPr/>
          <a:lstStyle/>
          <a:p>
            <a:pPr algn="ctr">
              <a:defRPr/>
            </a:pPr>
            <a:r>
              <a:rPr lang="en-CA" b="1" kern="0" dirty="0">
                <a:solidFill>
                  <a:schemeClr val="tx2"/>
                </a:solidFill>
                <a:latin typeface="+mn-lt"/>
                <a:ea typeface="+mj-ea"/>
                <a:cs typeface="+mj-cs"/>
              </a:rPr>
              <a:t>The proportion of </a:t>
            </a:r>
            <a:r>
              <a:rPr lang="en-CA" b="1" kern="0" dirty="0" smtClean="0">
                <a:solidFill>
                  <a:schemeClr val="tx2"/>
                </a:solidFill>
                <a:latin typeface="+mn-lt"/>
                <a:ea typeface="+mj-ea"/>
                <a:cs typeface="+mj-cs"/>
              </a:rPr>
              <a:t>WFP openings </a:t>
            </a:r>
            <a:r>
              <a:rPr lang="en-CA" b="1" kern="0" dirty="0">
                <a:solidFill>
                  <a:schemeClr val="tx2"/>
                </a:solidFill>
                <a:latin typeface="+mn-lt"/>
                <a:ea typeface="+mj-ea"/>
                <a:cs typeface="+mj-cs"/>
              </a:rPr>
              <a:t>containing tree retention has dropped significantly</a:t>
            </a:r>
            <a:r>
              <a:rPr lang="en-CA" b="1" kern="0" dirty="0" smtClean="0">
                <a:solidFill>
                  <a:schemeClr val="tx2"/>
                </a:solidFill>
                <a:latin typeface="+mn-lt"/>
                <a:ea typeface="+mj-ea"/>
                <a:cs typeface="+mj-cs"/>
              </a:rPr>
              <a:t>.</a:t>
            </a:r>
          </a:p>
          <a:p>
            <a:pPr algn="ctr">
              <a:defRPr/>
            </a:pPr>
            <a:r>
              <a:rPr lang="en-CA" b="1" kern="0" dirty="0" smtClean="0">
                <a:solidFill>
                  <a:schemeClr val="tx2"/>
                </a:solidFill>
                <a:ea typeface="+mj-ea"/>
                <a:cs typeface="+mj-cs"/>
              </a:rPr>
              <a:t>Provincially 13% good, 14 % moderate and 73% poor.</a:t>
            </a:r>
            <a:endParaRPr lang="en-CA" b="1" kern="0" dirty="0">
              <a:solidFill>
                <a:schemeClr val="tx2"/>
              </a:solidFill>
              <a:latin typeface="+mn-lt"/>
              <a:ea typeface="+mj-ea"/>
              <a:cs typeface="+mj-cs"/>
            </a:endParaRPr>
          </a:p>
          <a:p>
            <a:pPr algn="ctr">
              <a:defRPr/>
            </a:pPr>
            <a:endParaRPr lang="en-CA" b="1" kern="0" dirty="0">
              <a:latin typeface="+mn-lt"/>
              <a:ea typeface="+mj-ea"/>
              <a:cs typeface="+mj-cs"/>
            </a:endParaRPr>
          </a:p>
        </p:txBody>
      </p:sp>
      <p:pic>
        <p:nvPicPr>
          <p:cNvPr id="14347" name="Picture 88"/>
          <p:cNvPicPr>
            <a:picLocks noChangeAspect="1" noChangeArrowheads="1"/>
          </p:cNvPicPr>
          <p:nvPr/>
        </p:nvPicPr>
        <p:blipFill>
          <a:blip r:embed="rId2" cstate="print"/>
          <a:srcRect/>
          <a:stretch>
            <a:fillRect/>
          </a:stretch>
        </p:blipFill>
        <p:spPr bwMode="auto">
          <a:xfrm>
            <a:off x="7885113" y="5876925"/>
            <a:ext cx="914400" cy="781050"/>
          </a:xfrm>
          <a:prstGeom prst="rect">
            <a:avLst/>
          </a:prstGeom>
          <a:noFill/>
          <a:ln w="9525">
            <a:noFill/>
            <a:miter lim="800000"/>
            <a:headEnd/>
            <a:tailEnd/>
          </a:ln>
        </p:spPr>
      </p:pic>
      <p:sp>
        <p:nvSpPr>
          <p:cNvPr id="14349" name="TextBox 12"/>
          <p:cNvSpPr txBox="1">
            <a:spLocks noChangeArrowheads="1"/>
          </p:cNvSpPr>
          <p:nvPr/>
        </p:nvSpPr>
        <p:spPr bwMode="auto">
          <a:xfrm>
            <a:off x="0" y="5652537"/>
            <a:ext cx="9144000" cy="584775"/>
          </a:xfrm>
          <a:prstGeom prst="rect">
            <a:avLst/>
          </a:prstGeom>
          <a:noFill/>
          <a:ln w="9525">
            <a:noFill/>
            <a:miter lim="800000"/>
            <a:headEnd/>
            <a:tailEnd/>
          </a:ln>
        </p:spPr>
        <p:txBody>
          <a:bodyPr wrap="square">
            <a:spAutoFit/>
          </a:bodyPr>
          <a:lstStyle/>
          <a:p>
            <a:pPr algn="ctr"/>
            <a:r>
              <a:rPr lang="en-CA" sz="1600" dirty="0">
                <a:solidFill>
                  <a:schemeClr val="accent6">
                    <a:lumMod val="75000"/>
                  </a:schemeClr>
                </a:solidFill>
              </a:rPr>
              <a:t>Public perception studies have found that leaving less than 15% volume/stems</a:t>
            </a:r>
          </a:p>
          <a:p>
            <a:pPr algn="ctr"/>
            <a:r>
              <a:rPr lang="en-CA" sz="1600" dirty="0">
                <a:solidFill>
                  <a:schemeClr val="accent6">
                    <a:lumMod val="75000"/>
                  </a:schemeClr>
                </a:solidFill>
              </a:rPr>
              <a:t>is not </a:t>
            </a:r>
            <a:r>
              <a:rPr lang="en-CA" sz="1600" dirty="0" smtClean="0">
                <a:solidFill>
                  <a:schemeClr val="accent6">
                    <a:lumMod val="75000"/>
                  </a:schemeClr>
                </a:solidFill>
              </a:rPr>
              <a:t>acceptable visually, </a:t>
            </a:r>
            <a:r>
              <a:rPr lang="en-CA" sz="1600" dirty="0">
                <a:solidFill>
                  <a:schemeClr val="accent6">
                    <a:lumMod val="75000"/>
                  </a:schemeClr>
                </a:solidFill>
              </a:rPr>
              <a:t>whereas leaving 24% or more is always acceptable.</a:t>
            </a:r>
          </a:p>
        </p:txBody>
      </p:sp>
      <p:graphicFrame>
        <p:nvGraphicFramePr>
          <p:cNvPr id="13" name="Chart 12"/>
          <p:cNvGraphicFramePr/>
          <p:nvPr/>
        </p:nvGraphicFramePr>
        <p:xfrm>
          <a:off x="971600" y="2132856"/>
          <a:ext cx="3240360" cy="208823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Chart 13"/>
          <p:cNvGraphicFramePr/>
          <p:nvPr/>
        </p:nvGraphicFramePr>
        <p:xfrm>
          <a:off x="5076056" y="2132856"/>
          <a:ext cx="3240360" cy="2088232"/>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bwMode="auto">
          <a:xfrm>
            <a:off x="1116013" y="1484313"/>
            <a:ext cx="6911975" cy="4032250"/>
          </a:xfrm>
          <a:noFill/>
          <a:ln>
            <a:miter lim="800000"/>
            <a:headEnd/>
            <a:tailEnd/>
          </a:ln>
        </p:spPr>
        <p:txBody>
          <a:bodyPr vert="horz" wrap="square" lIns="91440" tIns="45720" rIns="91440" bIns="45720" numCol="1" anchor="t" anchorCtr="0" compatLnSpc="1">
            <a:prstTxWarp prst="textNoShape">
              <a:avLst/>
            </a:prstTxWarp>
            <a:normAutofit/>
          </a:bodyPr>
          <a:lstStyle/>
          <a:p>
            <a:pPr eaLnBrk="1" hangingPunct="1"/>
            <a:r>
              <a:rPr lang="en-CA" sz="1800" b="1" dirty="0" smtClean="0"/>
              <a:t>VQOs are being achieved at a considerably higher rate.</a:t>
            </a:r>
          </a:p>
          <a:p>
            <a:pPr eaLnBrk="1" hangingPunct="1">
              <a:buFontTx/>
              <a:buNone/>
            </a:pPr>
            <a:r>
              <a:rPr lang="en-CA" sz="1800" b="1" dirty="0" smtClean="0"/>
              <a:t>	</a:t>
            </a:r>
            <a:r>
              <a:rPr lang="en-CA" sz="1600" b="1" dirty="0" smtClean="0"/>
              <a:t>(45% under CODE to 75% under FRPA) </a:t>
            </a:r>
            <a:r>
              <a:rPr lang="en-CA" sz="1600" b="1" dirty="0" smtClean="0"/>
              <a:t>Provincial Average 67%.</a:t>
            </a:r>
            <a:endParaRPr lang="en-CA" sz="1600" b="1" dirty="0" smtClean="0"/>
          </a:p>
          <a:p>
            <a:pPr eaLnBrk="1" hangingPunct="1"/>
            <a:endParaRPr lang="en-CA" sz="800" b="1" dirty="0" smtClean="0"/>
          </a:p>
          <a:p>
            <a:r>
              <a:rPr lang="en-CA" sz="1800" b="1" dirty="0" smtClean="0"/>
              <a:t>Definite improvement in achieving restrictive VQOs such as PR.      </a:t>
            </a:r>
            <a:r>
              <a:rPr lang="en-CA" sz="1600" b="1" dirty="0" smtClean="0"/>
              <a:t>(44</a:t>
            </a:r>
            <a:r>
              <a:rPr lang="en-CA" sz="1600" b="1" dirty="0" smtClean="0"/>
              <a:t>% under Code &amp; 75% under </a:t>
            </a:r>
            <a:r>
              <a:rPr lang="en-CA" sz="1600" b="1" dirty="0" smtClean="0"/>
              <a:t>FRPA) </a:t>
            </a:r>
            <a:r>
              <a:rPr lang="en-CA" sz="1800" b="1" dirty="0" smtClean="0"/>
              <a:t>PR </a:t>
            </a:r>
            <a:r>
              <a:rPr lang="en-CA" sz="1800" b="1" dirty="0" smtClean="0"/>
              <a:t>not achieved 25% of the </a:t>
            </a:r>
            <a:r>
              <a:rPr lang="en-CA" sz="1800" b="1" dirty="0" smtClean="0"/>
              <a:t>time so there is still room for improvement.</a:t>
            </a:r>
            <a:endParaRPr lang="en-CA" sz="1800" b="1" dirty="0" smtClean="0"/>
          </a:p>
          <a:p>
            <a:pPr eaLnBrk="1" hangingPunct="1"/>
            <a:endParaRPr lang="en-CA" sz="800" b="1" dirty="0" smtClean="0"/>
          </a:p>
          <a:p>
            <a:pPr eaLnBrk="1" hangingPunct="1"/>
            <a:r>
              <a:rPr lang="en-CA" sz="1800" b="1" dirty="0" smtClean="0"/>
              <a:t>Visual design </a:t>
            </a:r>
            <a:r>
              <a:rPr lang="en-CA" sz="1800" b="1" dirty="0" smtClean="0"/>
              <a:t>does not appear to have improved </a:t>
            </a:r>
            <a:r>
              <a:rPr lang="en-CA" sz="1800" b="1" dirty="0" smtClean="0"/>
              <a:t>moving from Code to </a:t>
            </a:r>
            <a:r>
              <a:rPr lang="en-CA" sz="1800" b="1" dirty="0" smtClean="0"/>
              <a:t>FRPA. This </a:t>
            </a:r>
            <a:r>
              <a:rPr lang="en-CA" sz="1800" b="1" dirty="0" smtClean="0"/>
              <a:t>remains an area in need of improvement</a:t>
            </a:r>
            <a:r>
              <a:rPr lang="en-CA" sz="1800" b="1" dirty="0" smtClean="0"/>
              <a:t>.</a:t>
            </a:r>
            <a:endParaRPr lang="en-CA" sz="1800" b="1" dirty="0" smtClean="0"/>
          </a:p>
          <a:p>
            <a:pPr eaLnBrk="1" hangingPunct="1"/>
            <a:endParaRPr lang="en-CA" sz="800" b="1" dirty="0" smtClean="0"/>
          </a:p>
          <a:p>
            <a:pPr eaLnBrk="1" hangingPunct="1"/>
            <a:r>
              <a:rPr lang="en-CA" sz="1800" b="1" dirty="0" smtClean="0"/>
              <a:t>35% of Code openings contained moderate amounts (15-22%) of retention. 92% of FRPA openings sampled contained low (&gt;15% ) in block retention. </a:t>
            </a:r>
            <a:r>
              <a:rPr lang="en-CA" sz="1800" b="1" dirty="0" smtClean="0"/>
              <a:t>Provincially 73% openings &gt;15%.</a:t>
            </a:r>
            <a:endParaRPr lang="en-CA" sz="1800" b="1" dirty="0" smtClean="0"/>
          </a:p>
        </p:txBody>
      </p:sp>
      <p:sp>
        <p:nvSpPr>
          <p:cNvPr id="401412" name="Rectangle 4"/>
          <p:cNvSpPr>
            <a:spLocks noGrp="1" noChangeArrowheads="1"/>
          </p:cNvSpPr>
          <p:nvPr>
            <p:ph type="title"/>
          </p:nvPr>
        </p:nvSpPr>
        <p:spPr bwMode="auto">
          <a:xfrm>
            <a:off x="457200" y="333375"/>
            <a:ext cx="8229600" cy="922338"/>
          </a:xfrm>
          <a:ln>
            <a:miter lim="800000"/>
            <a:headEnd/>
            <a:tailEnd/>
          </a:ln>
        </p:spPr>
        <p:txBody>
          <a:bodyPr vert="horz" wrap="square" lIns="91440" tIns="45720" rIns="91440" bIns="45720" numCol="1" anchor="t" anchorCtr="0" compatLnSpc="1">
            <a:prstTxWarp prst="textNoShape">
              <a:avLst/>
            </a:prstTxWarp>
            <a:normAutofit/>
          </a:bodyPr>
          <a:lstStyle/>
          <a:p>
            <a:pPr eaLnBrk="1" hangingPunct="1">
              <a:defRPr/>
            </a:pPr>
            <a:r>
              <a:rPr lang="en-CA" sz="4000" b="1" dirty="0" smtClean="0">
                <a:latin typeface="+mn-lt"/>
              </a:rPr>
              <a:t>Preliminary Observations</a:t>
            </a:r>
          </a:p>
        </p:txBody>
      </p:sp>
      <p:sp>
        <p:nvSpPr>
          <p:cNvPr id="15364" name="Line 79"/>
          <p:cNvSpPr>
            <a:spLocks noChangeShapeType="1"/>
          </p:cNvSpPr>
          <p:nvPr/>
        </p:nvSpPr>
        <p:spPr bwMode="auto">
          <a:xfrm>
            <a:off x="395288" y="1125538"/>
            <a:ext cx="8424862" cy="0"/>
          </a:xfrm>
          <a:prstGeom prst="line">
            <a:avLst/>
          </a:prstGeom>
          <a:noFill/>
          <a:ln w="25400">
            <a:solidFill>
              <a:srgbClr val="FFC000"/>
            </a:solidFill>
            <a:round/>
            <a:headEnd/>
            <a:tailEnd/>
          </a:ln>
        </p:spPr>
        <p:txBody>
          <a:bodyPr/>
          <a:lstStyle/>
          <a:p>
            <a:endParaRPr lang="en-CA"/>
          </a:p>
        </p:txBody>
      </p:sp>
      <p:pic>
        <p:nvPicPr>
          <p:cNvPr id="15365" name="Picture 88"/>
          <p:cNvPicPr>
            <a:picLocks noChangeAspect="1" noChangeArrowheads="1"/>
          </p:cNvPicPr>
          <p:nvPr/>
        </p:nvPicPr>
        <p:blipFill>
          <a:blip r:embed="rId3" cstate="print"/>
          <a:srcRect/>
          <a:stretch>
            <a:fillRect/>
          </a:stretch>
        </p:blipFill>
        <p:spPr bwMode="auto">
          <a:xfrm>
            <a:off x="7885113" y="5876925"/>
            <a:ext cx="914400" cy="7810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507</TotalTime>
  <Words>1548</Words>
  <Application>Microsoft Office PowerPoint</Application>
  <PresentationFormat>On-screen Show (4:3)</PresentationFormat>
  <Paragraphs>235</Paragraphs>
  <Slides>16</Slides>
  <Notes>12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18" baseType="lpstr">
      <vt:lpstr>Office Theme</vt:lpstr>
      <vt:lpstr>Acrobat Document</vt:lpstr>
      <vt:lpstr>FREP Mission</vt:lpstr>
      <vt:lpstr>Results-based, Professional Reliance Model </vt:lpstr>
      <vt:lpstr>Slide 3</vt:lpstr>
      <vt:lpstr>Communication to maximize use of data and findings </vt:lpstr>
      <vt:lpstr>Slide 5</vt:lpstr>
      <vt:lpstr>FREP Tools for Professional Reliance  </vt:lpstr>
      <vt:lpstr>More uses of FREP</vt:lpstr>
      <vt:lpstr>Communicating Results:  Impacting  decision making and professional reliance </vt:lpstr>
      <vt:lpstr>FREP over the next 2-3 Years</vt:lpstr>
      <vt:lpstr>Slide 10</vt:lpstr>
      <vt:lpstr>Slide 11</vt:lpstr>
      <vt:lpstr>What have we learned? </vt:lpstr>
      <vt:lpstr>Code - FRPA Comparison </vt:lpstr>
      <vt:lpstr>Code - FRPA Comparison </vt:lpstr>
      <vt:lpstr>Code - FRPA Comparison </vt:lpstr>
      <vt:lpstr>Preliminary Observations</vt:lpstr>
    </vt:vector>
  </TitlesOfParts>
  <Company>Province of British Columbia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pbradfor</dc:creator>
  <cp:lastModifiedBy>jmarc</cp:lastModifiedBy>
  <cp:revision>40</cp:revision>
  <dcterms:created xsi:type="dcterms:W3CDTF">2012-02-07T16:46:51Z</dcterms:created>
  <dcterms:modified xsi:type="dcterms:W3CDTF">2012-02-16T22:10:37Z</dcterms:modified>
</cp:coreProperties>
</file>